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341" r:id="rId3"/>
    <p:sldId id="342" r:id="rId4"/>
    <p:sldId id="350" r:id="rId5"/>
    <p:sldId id="344" r:id="rId6"/>
    <p:sldId id="364" r:id="rId7"/>
    <p:sldId id="352" r:id="rId8"/>
    <p:sldId id="353" r:id="rId9"/>
    <p:sldId id="360" r:id="rId10"/>
    <p:sldId id="318" r:id="rId11"/>
    <p:sldId id="324" r:id="rId12"/>
    <p:sldId id="319" r:id="rId13"/>
    <p:sldId id="317" r:id="rId14"/>
    <p:sldId id="326" r:id="rId15"/>
    <p:sldId id="313" r:id="rId16"/>
    <p:sldId id="368" r:id="rId17"/>
    <p:sldId id="369" r:id="rId18"/>
    <p:sldId id="370" r:id="rId19"/>
    <p:sldId id="340" r:id="rId20"/>
    <p:sldId id="314" r:id="rId21"/>
    <p:sldId id="316" r:id="rId22"/>
    <p:sldId id="355" r:id="rId23"/>
    <p:sldId id="345" r:id="rId24"/>
    <p:sldId id="359" r:id="rId25"/>
  </p:sldIdLst>
  <p:sldSz cx="9144000" cy="6858000" type="screen4x3"/>
  <p:notesSz cx="6797675" cy="9926638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BB0D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43" autoAdjust="0"/>
    <p:restoredTop sz="83483" autoAdjust="0"/>
  </p:normalViewPr>
  <p:slideViewPr>
    <p:cSldViewPr>
      <p:cViewPr>
        <p:scale>
          <a:sx n="98" d="100"/>
          <a:sy n="98" d="100"/>
        </p:scale>
        <p:origin x="-134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BFBCB80-3F8D-449F-A137-B6EDAB73CD85}" type="datetimeFigureOut">
              <a:rPr lang="nb-NO"/>
              <a:pPr>
                <a:defRPr/>
              </a:pPr>
              <a:t>17.12.2010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EDAC844-ECE3-4697-A1C3-2A7B5847DB5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2D4899C-FAD7-45CC-92A8-EABB458D764E}" type="datetimeFigureOut">
              <a:rPr lang="nb-NO"/>
              <a:pPr>
                <a:defRPr/>
              </a:pPr>
              <a:t>17.12.2010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b-NO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64E4FFC-6CF2-48FA-8944-E140449D8C3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21B1F8-D1FA-4622-B45B-773AEDDB0879}" type="slidenum">
              <a:rPr lang="nb-NO" smtClean="0">
                <a:latin typeface="Arial" pitchFamily="34" charset="0"/>
              </a:rPr>
              <a:pPr/>
              <a:t>2</a:t>
            </a:fld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dirty="0" smtClean="0"/>
              <a:t>Learning to be - values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nb-NO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4D1095-62A8-4EC4-80E0-C8C8634897A2}" type="slidenum">
              <a:rPr lang="nb-NO" smtClean="0">
                <a:latin typeface="Arial" pitchFamily="34" charset="0"/>
              </a:rPr>
              <a:pPr/>
              <a:t>12</a:t>
            </a:fld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nb-NO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921DAB-2291-46FD-BF59-538F5189A302}" type="slidenum">
              <a:rPr lang="nb-NO" smtClean="0">
                <a:latin typeface="Arial" pitchFamily="34" charset="0"/>
              </a:rPr>
              <a:pPr/>
              <a:t>13</a:t>
            </a:fld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F87DFE-460B-4C6F-9206-6208142ECB3E}" type="slidenum">
              <a:rPr lang="nb-NO" smtClean="0">
                <a:latin typeface="Arial" pitchFamily="34" charset="0"/>
              </a:rPr>
              <a:pPr/>
              <a:t>14</a:t>
            </a:fld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nb-NO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nb-NO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51FD45-01F8-4E89-8238-68962F3B81F8}" type="slidenum">
              <a:rPr lang="nb-NO" smtClean="0">
                <a:latin typeface="Arial" pitchFamily="34" charset="0"/>
              </a:rPr>
              <a:pPr/>
              <a:t>15</a:t>
            </a:fld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nb-NO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nb-NO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51FD45-01F8-4E89-8238-68962F3B81F8}" type="slidenum">
              <a:rPr lang="nb-NO" smtClean="0">
                <a:latin typeface="Arial" pitchFamily="34" charset="0"/>
              </a:rPr>
              <a:pPr/>
              <a:t>16</a:t>
            </a:fld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nb-NO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nb-NO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51FD45-01F8-4E89-8238-68962F3B81F8}" type="slidenum">
              <a:rPr lang="nb-NO" smtClean="0">
                <a:latin typeface="Arial" pitchFamily="34" charset="0"/>
              </a:rPr>
              <a:pPr/>
              <a:t>17</a:t>
            </a:fld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nb-NO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nb-NO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51FD45-01F8-4E89-8238-68962F3B81F8}" type="slidenum">
              <a:rPr lang="nb-NO" smtClean="0">
                <a:latin typeface="Arial" pitchFamily="34" charset="0"/>
              </a:rPr>
              <a:pPr/>
              <a:t>18</a:t>
            </a:fld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nb-NO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nb-NO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9CE71A-47BA-4EA3-8850-5C266FF7C3A5}" type="slidenum">
              <a:rPr lang="nb-NO" smtClean="0">
                <a:latin typeface="Arial" pitchFamily="34" charset="0"/>
              </a:rPr>
              <a:pPr/>
              <a:t>19</a:t>
            </a:fld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332DE3-4F88-4399-BEE0-A3639A3443FC}" type="slidenum">
              <a:rPr lang="nb-NO" smtClean="0">
                <a:latin typeface="Arial" pitchFamily="34" charset="0"/>
              </a:rPr>
              <a:pPr/>
              <a:t>20</a:t>
            </a:fld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147A0E-3196-47AE-96F3-90359DBEE017}" type="slidenum">
              <a:rPr lang="nb-NO" smtClean="0">
                <a:latin typeface="Arial" pitchFamily="34" charset="0"/>
              </a:rPr>
              <a:pPr/>
              <a:t>21</a:t>
            </a:fld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21B1F8-D1FA-4622-B45B-773AEDDB0879}" type="slidenum">
              <a:rPr lang="nb-NO" smtClean="0">
                <a:latin typeface="Arial" pitchFamily="34" charset="0"/>
              </a:rPr>
              <a:pPr/>
              <a:t>3</a:t>
            </a:fld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FE1C55-EEFF-4C89-98AD-C9226B7B03B2}" type="slidenum">
              <a:rPr lang="nb-NO" smtClean="0">
                <a:latin typeface="Arial" pitchFamily="34" charset="0"/>
              </a:rPr>
              <a:pPr/>
              <a:t>22</a:t>
            </a:fld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dirty="0" smtClean="0"/>
              <a:t>Education</a:t>
            </a:r>
            <a:r>
              <a:rPr lang="nb-NO" baseline="0" dirty="0" smtClean="0"/>
              <a:t> is fundamental, but it’s not just </a:t>
            </a:r>
            <a:r>
              <a:rPr lang="nb-NO" b="1" baseline="0" dirty="0" smtClean="0"/>
              <a:t>what</a:t>
            </a:r>
            <a:r>
              <a:rPr lang="nb-NO" baseline="0" dirty="0" smtClean="0"/>
              <a:t> is taught.  </a:t>
            </a:r>
            <a:r>
              <a:rPr lang="nb-NO" b="1" baseline="0" dirty="0" smtClean="0"/>
              <a:t>How</a:t>
            </a:r>
            <a:r>
              <a:rPr lang="nb-NO" baseline="0" dirty="0" smtClean="0"/>
              <a:t> it is taought is equally important.  </a:t>
            </a:r>
          </a:p>
          <a:p>
            <a:pPr eaLnBrk="1" hangingPunct="1">
              <a:spcBef>
                <a:spcPct val="0"/>
              </a:spcBef>
            </a:pPr>
            <a:r>
              <a:rPr lang="nb-NO" baseline="0" dirty="0" smtClean="0"/>
              <a:t>Everybody has a role in ’education’ not just schools and universities, but media, advertising friends.</a:t>
            </a:r>
            <a:endParaRPr lang="nb-NO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147A0E-3196-47AE-96F3-90359DBEE017}" type="slidenum">
              <a:rPr lang="nb-NO" smtClean="0">
                <a:latin typeface="Arial" pitchFamily="34" charset="0"/>
              </a:rPr>
              <a:pPr/>
              <a:t>23</a:t>
            </a:fld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smtClean="0"/>
              <a:t>Mention that we are interested in funding more of our work  – please come and speak to us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AB85A2-700A-4D59-9A31-AE47A6FA08AE}" type="slidenum">
              <a:rPr lang="nb-NO" smtClean="0"/>
              <a:pPr/>
              <a:t>24</a:t>
            </a:fld>
            <a:endParaRPr lang="nb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21B1F8-D1FA-4622-B45B-773AEDDB0879}" type="slidenum">
              <a:rPr lang="nb-NO" smtClean="0">
                <a:latin typeface="Arial" pitchFamily="34" charset="0"/>
              </a:rPr>
              <a:pPr/>
              <a:t>4</a:t>
            </a:fld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21B1F8-D1FA-4622-B45B-773AEDDB0879}" type="slidenum">
              <a:rPr lang="nb-NO" smtClean="0">
                <a:latin typeface="Arial" pitchFamily="34" charset="0"/>
              </a:rPr>
              <a:pPr/>
              <a:t>5</a:t>
            </a:fld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21B1F8-D1FA-4622-B45B-773AEDDB0879}" type="slidenum">
              <a:rPr lang="nb-NO" smtClean="0">
                <a:latin typeface="Arial" pitchFamily="34" charset="0"/>
              </a:rPr>
              <a:pPr/>
              <a:t>6</a:t>
            </a:fld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21B1F8-D1FA-4622-B45B-773AEDDB0879}" type="slidenum">
              <a:rPr lang="nb-NO" smtClean="0">
                <a:latin typeface="Arial" pitchFamily="34" charset="0"/>
              </a:rPr>
              <a:pPr/>
              <a:t>7</a:t>
            </a:fld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21B1F8-D1FA-4622-B45B-773AEDDB0879}" type="slidenum">
              <a:rPr lang="nb-NO" smtClean="0">
                <a:latin typeface="Arial" pitchFamily="34" charset="0"/>
              </a:rPr>
              <a:pPr/>
              <a:t>9</a:t>
            </a:fld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AB7882-BF3D-4251-9B05-7BE3F83517B8}" type="slidenum">
              <a:rPr lang="nb-NO" smtClean="0">
                <a:latin typeface="Arial" pitchFamily="34" charset="0"/>
              </a:rPr>
              <a:pPr/>
              <a:t>10</a:t>
            </a:fld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B3D749-5478-4385-9A62-375DACC45E75}" type="slidenum">
              <a:rPr lang="nb-NO" smtClean="0">
                <a:latin typeface="Arial" pitchFamily="34" charset="0"/>
              </a:rPr>
              <a:pPr/>
              <a:t>11</a:t>
            </a:fld>
            <a:endParaRPr lang="nb-NO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643BC-ED8C-4C23-B6D9-F921251DCAEB}" type="datetimeFigureOut">
              <a:rPr lang="sl-SI"/>
              <a:pPr>
                <a:defRPr/>
              </a:pPr>
              <a:t>17.12.2010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F7D89-C48C-4AF0-BB72-32175F64C3B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61E4-9ECA-43F7-BAFC-7832EEDDCF8F}" type="datetimeFigureOut">
              <a:rPr lang="sl-SI"/>
              <a:pPr>
                <a:defRPr/>
              </a:pPr>
              <a:t>17.12.2010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4EE45-B280-4328-BCE9-98A3F2E1DD3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4FFC9-DADD-4EF1-82BF-7088ACBD74AC}" type="datetimeFigureOut">
              <a:rPr lang="sl-SI"/>
              <a:pPr>
                <a:defRPr/>
              </a:pPr>
              <a:t>17.12.2010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33914-AF68-44D8-AF1F-CE21274E5DB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1EFE3-E31D-4F62-994E-1E998987ED62}" type="datetimeFigureOut">
              <a:rPr lang="sl-SI"/>
              <a:pPr>
                <a:defRPr/>
              </a:pPr>
              <a:t>17.12.2010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E0EEA-1538-415B-B478-8242ED8A702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56191-6485-461A-ADA9-6B8634C1CB2B}" type="datetimeFigureOut">
              <a:rPr lang="sl-SI"/>
              <a:pPr>
                <a:defRPr/>
              </a:pPr>
              <a:t>17.12.2010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58029-5448-4977-A892-5AB41B8F2F5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CB0B1-0AE5-4099-BA41-114F9C33196F}" type="datetimeFigureOut">
              <a:rPr lang="sl-SI"/>
              <a:pPr>
                <a:defRPr/>
              </a:pPr>
              <a:t>17.12.2010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D68A3-DC65-4ACC-9CA7-6265FCB459E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96E8B-C79E-4304-982D-A2A00673B5AB}" type="datetimeFigureOut">
              <a:rPr lang="sl-SI"/>
              <a:pPr>
                <a:defRPr/>
              </a:pPr>
              <a:t>17.12.2010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9B50-8666-4591-B500-12A4B37B7C8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5E032-C149-41E5-8F3F-93159CD828F8}" type="datetimeFigureOut">
              <a:rPr lang="sl-SI"/>
              <a:pPr>
                <a:defRPr/>
              </a:pPr>
              <a:t>17.12.2010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5A74A-3DD7-497E-8045-CCA2F872BE9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C1075-324B-4B10-8BF3-B45EC2EFC6AE}" type="datetimeFigureOut">
              <a:rPr lang="sl-SI"/>
              <a:pPr>
                <a:defRPr/>
              </a:pPr>
              <a:t>17.12.2010</a:t>
            </a:fld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6B165-394E-4CCB-BC33-1C2C1F09DD6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0F1C9-BB74-4CA2-B523-AD42603452AE}" type="datetimeFigureOut">
              <a:rPr lang="sl-SI"/>
              <a:pPr>
                <a:defRPr/>
              </a:pPr>
              <a:t>17.12.2010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87861-9B1E-4AD0-951F-B2B704C85B1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BD422-1788-499D-AE53-A4A77DE844CE}" type="datetimeFigureOut">
              <a:rPr lang="sl-SI"/>
              <a:pPr>
                <a:defRPr/>
              </a:pPr>
              <a:t>17.12.2010</a:t>
            </a:fld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08CFE-0690-4FE8-B27A-6F505FD5EA4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7D993E-9B57-4E41-A8F6-6BC38024D4DC}" type="datetimeFigureOut">
              <a:rPr lang="sl-SI"/>
              <a:pPr>
                <a:defRPr/>
              </a:pPr>
              <a:t>17.12.2010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E6CA77-D275-4D0B-B721-1EDC8321108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187450" y="765175"/>
            <a:ext cx="5214938" cy="1800225"/>
          </a:xfrm>
        </p:spPr>
        <p:txBody>
          <a:bodyPr/>
          <a:lstStyle/>
          <a:p>
            <a:pPr algn="l" eaLnBrk="1" hangingPunct="1"/>
            <a:r>
              <a:rPr lang="nb-NO" sz="2400" b="1" dirty="0" smtClean="0">
                <a:solidFill>
                  <a:srgbClr val="43BB0D"/>
                </a:solidFill>
              </a:rPr>
              <a:t>P</a:t>
            </a:r>
            <a:r>
              <a:rPr lang="nb-NO" sz="2400" dirty="0" smtClean="0"/>
              <a:t>artnership for </a:t>
            </a:r>
            <a:br>
              <a:rPr lang="nb-NO" sz="2400" dirty="0" smtClean="0"/>
            </a:br>
            <a:r>
              <a:rPr lang="nb-NO" sz="2400" b="1" dirty="0" smtClean="0">
                <a:solidFill>
                  <a:srgbClr val="43BB0D"/>
                </a:solidFill>
              </a:rPr>
              <a:t>E</a:t>
            </a:r>
            <a:r>
              <a:rPr lang="nb-NO" sz="2400" dirty="0" smtClean="0"/>
              <a:t>ducation and research about </a:t>
            </a:r>
            <a:br>
              <a:rPr lang="nb-NO" sz="2400" dirty="0" smtClean="0"/>
            </a:br>
            <a:r>
              <a:rPr lang="nb-NO" sz="2400" b="1" dirty="0" smtClean="0">
                <a:solidFill>
                  <a:srgbClr val="43BB0D"/>
                </a:solidFill>
              </a:rPr>
              <a:t>R</a:t>
            </a:r>
            <a:r>
              <a:rPr lang="nb-NO" sz="2400" dirty="0" smtClean="0"/>
              <a:t>esponsible </a:t>
            </a:r>
            <a:br>
              <a:rPr lang="nb-NO" sz="2400" dirty="0" smtClean="0"/>
            </a:br>
            <a:r>
              <a:rPr lang="nb-NO" sz="2400" b="1" dirty="0" smtClean="0">
                <a:solidFill>
                  <a:srgbClr val="43BB0D"/>
                </a:solidFill>
              </a:rPr>
              <a:t>L</a:t>
            </a:r>
            <a:r>
              <a:rPr lang="nb-NO" sz="2400" dirty="0" smtClean="0"/>
              <a:t>iving</a:t>
            </a:r>
            <a:endParaRPr lang="sl-SI" sz="2400" dirty="0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187450" y="2852738"/>
            <a:ext cx="6811963" cy="857250"/>
          </a:xfrm>
        </p:spPr>
        <p:txBody>
          <a:bodyPr/>
          <a:lstStyle/>
          <a:p>
            <a:pPr algn="l" eaLnBrk="1" hangingPunct="1"/>
            <a:r>
              <a:rPr lang="nb-NO" sz="2800" b="1" dirty="0" smtClean="0">
                <a:solidFill>
                  <a:schemeClr val="tx1"/>
                </a:solidFill>
              </a:rPr>
              <a:t>The role of values in achieving sustainability</a:t>
            </a: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0" y="0"/>
            <a:ext cx="9144000" cy="7485063"/>
            <a:chOff x="1" y="-23"/>
            <a:chExt cx="9143999" cy="7484362"/>
          </a:xfrm>
        </p:grpSpPr>
        <p:sp>
          <p:nvSpPr>
            <p:cNvPr id="4103" name="Rectangle 2"/>
            <p:cNvSpPr>
              <a:spLocks noChangeArrowheads="1"/>
            </p:cNvSpPr>
            <p:nvPr/>
          </p:nvSpPr>
          <p:spPr bwMode="auto">
            <a:xfrm>
              <a:off x="500034" y="-22"/>
              <a:ext cx="8001056" cy="709612"/>
            </a:xfrm>
            <a:prstGeom prst="rect">
              <a:avLst/>
            </a:prstGeom>
            <a:solidFill>
              <a:srgbClr val="43BB0D"/>
            </a:solidFill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nb-NO">
                <a:latin typeface="Calibri" pitchFamily="34" charset="0"/>
              </a:endParaRPr>
            </a:p>
          </p:txBody>
        </p:sp>
        <p:sp>
          <p:nvSpPr>
            <p:cNvPr id="4104" name="Rectangle 3"/>
            <p:cNvSpPr>
              <a:spLocks noChangeArrowheads="1"/>
            </p:cNvSpPr>
            <p:nvPr/>
          </p:nvSpPr>
          <p:spPr bwMode="auto">
            <a:xfrm>
              <a:off x="714348" y="6149999"/>
              <a:ext cx="8143932" cy="708025"/>
            </a:xfrm>
            <a:prstGeom prst="rect">
              <a:avLst/>
            </a:prstGeom>
            <a:solidFill>
              <a:srgbClr val="43BB0D"/>
            </a:solidFill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nb-NO">
                <a:latin typeface="Calibri" pitchFamily="34" charset="0"/>
              </a:endParaRPr>
            </a:p>
          </p:txBody>
        </p:sp>
        <p:pic>
          <p:nvPicPr>
            <p:cNvPr id="4105" name="Picture 7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6876256" y="836612"/>
              <a:ext cx="1296144" cy="1686167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4106" name="Freeform 15"/>
            <p:cNvSpPr>
              <a:spLocks/>
            </p:cNvSpPr>
            <p:nvPr/>
          </p:nvSpPr>
          <p:spPr bwMode="auto">
            <a:xfrm rot="1219659">
              <a:off x="1002096" y="3682167"/>
              <a:ext cx="7413389" cy="3396972"/>
            </a:xfrm>
            <a:custGeom>
              <a:avLst/>
              <a:gdLst>
                <a:gd name="T0" fmla="*/ 0 w 7704000"/>
                <a:gd name="T1" fmla="*/ 2147483647 h 1200000"/>
                <a:gd name="T2" fmla="*/ 2533181 w 7704000"/>
                <a:gd name="T3" fmla="*/ 2147483647 h 1200000"/>
                <a:gd name="T4" fmla="*/ 4105502 w 7704000"/>
                <a:gd name="T5" fmla="*/ 2147483647 h 1200000"/>
                <a:gd name="T6" fmla="*/ 4673288 w 7704000"/>
                <a:gd name="T7" fmla="*/ 2147483647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  <p:sp>
          <p:nvSpPr>
            <p:cNvPr id="4107" name="Freeform 17"/>
            <p:cNvSpPr>
              <a:spLocks/>
            </p:cNvSpPr>
            <p:nvPr/>
          </p:nvSpPr>
          <p:spPr bwMode="auto">
            <a:xfrm rot="554117">
              <a:off x="457151" y="4555749"/>
              <a:ext cx="8673710" cy="874786"/>
            </a:xfrm>
            <a:custGeom>
              <a:avLst/>
              <a:gdLst>
                <a:gd name="T0" fmla="*/ 0 w 7704000"/>
                <a:gd name="T1" fmla="*/ 19704 h 1200000"/>
                <a:gd name="T2" fmla="*/ 19503458 w 7704000"/>
                <a:gd name="T3" fmla="*/ 1970 h 1200000"/>
                <a:gd name="T4" fmla="*/ 31609036 w 7704000"/>
                <a:gd name="T5" fmla="*/ 7882 h 1200000"/>
                <a:gd name="T6" fmla="*/ 35980458 w 7704000"/>
                <a:gd name="T7" fmla="*/ 4335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25400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  <p:sp>
          <p:nvSpPr>
            <p:cNvPr id="4108" name="Freeform 18"/>
            <p:cNvSpPr>
              <a:spLocks/>
            </p:cNvSpPr>
            <p:nvPr/>
          </p:nvSpPr>
          <p:spPr bwMode="auto">
            <a:xfrm rot="554117">
              <a:off x="304292" y="4629058"/>
              <a:ext cx="8803653" cy="992279"/>
            </a:xfrm>
            <a:custGeom>
              <a:avLst/>
              <a:gdLst>
                <a:gd name="T0" fmla="*/ 0 w 7704000"/>
                <a:gd name="T1" fmla="*/ 101406 h 1200000"/>
                <a:gd name="T2" fmla="*/ 23662778 w 7704000"/>
                <a:gd name="T3" fmla="*/ 10140 h 1200000"/>
                <a:gd name="T4" fmla="*/ 38349964 w 7704000"/>
                <a:gd name="T5" fmla="*/ 40563 h 1200000"/>
                <a:gd name="T6" fmla="*/ 43653729 w 7704000"/>
                <a:gd name="T7" fmla="*/ 22309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  <p:sp>
          <p:nvSpPr>
            <p:cNvPr id="4109" name="Freeform 19"/>
            <p:cNvSpPr>
              <a:spLocks/>
            </p:cNvSpPr>
            <p:nvPr/>
          </p:nvSpPr>
          <p:spPr bwMode="auto">
            <a:xfrm rot="554117">
              <a:off x="288527" y="4701532"/>
              <a:ext cx="8815921" cy="984400"/>
            </a:xfrm>
            <a:custGeom>
              <a:avLst/>
              <a:gdLst>
                <a:gd name="T0" fmla="*/ 0 w 7704000"/>
                <a:gd name="T1" fmla="*/ 91423 h 1200000"/>
                <a:gd name="T2" fmla="*/ 24095041 w 7704000"/>
                <a:gd name="T3" fmla="*/ 9143 h 1200000"/>
                <a:gd name="T4" fmla="*/ 39050602 w 7704000"/>
                <a:gd name="T5" fmla="*/ 36570 h 1200000"/>
                <a:gd name="T6" fmla="*/ 44451180 w 7704000"/>
                <a:gd name="T7" fmla="*/ 20113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  <p:sp>
          <p:nvSpPr>
            <p:cNvPr id="4110" name="Freeform 15"/>
            <p:cNvSpPr>
              <a:spLocks/>
            </p:cNvSpPr>
            <p:nvPr/>
          </p:nvSpPr>
          <p:spPr bwMode="auto">
            <a:xfrm rot="1219659">
              <a:off x="949152" y="3751182"/>
              <a:ext cx="7388572" cy="3498995"/>
            </a:xfrm>
            <a:custGeom>
              <a:avLst/>
              <a:gdLst>
                <a:gd name="T0" fmla="*/ 0 w 7704000"/>
                <a:gd name="T1" fmla="*/ 2147483647 h 1200000"/>
                <a:gd name="T2" fmla="*/ 2425132 w 7704000"/>
                <a:gd name="T3" fmla="*/ 2147483647 h 1200000"/>
                <a:gd name="T4" fmla="*/ 3930371 w 7704000"/>
                <a:gd name="T5" fmla="*/ 2147483647 h 1200000"/>
                <a:gd name="T6" fmla="*/ 4473946 w 7704000"/>
                <a:gd name="T7" fmla="*/ 2147483647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 rot="1219659">
              <a:off x="1030774" y="3943171"/>
              <a:ext cx="7296766" cy="3541168"/>
            </a:xfrm>
            <a:custGeom>
              <a:avLst/>
              <a:gdLst>
                <a:gd name="T0" fmla="*/ 0 w 7704000"/>
                <a:gd name="T1" fmla="*/ 2147483647 h 1200000"/>
                <a:gd name="T2" fmla="*/ 2061312 w 7704000"/>
                <a:gd name="T3" fmla="*/ 2147483647 h 1200000"/>
                <a:gd name="T4" fmla="*/ 3340744 w 7704000"/>
                <a:gd name="T5" fmla="*/ 2147483647 h 1200000"/>
                <a:gd name="T6" fmla="*/ 3802765 w 7704000"/>
                <a:gd name="T7" fmla="*/ 2147483647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  <p:sp>
          <p:nvSpPr>
            <p:cNvPr id="4112" name="Freeform 19"/>
            <p:cNvSpPr>
              <a:spLocks/>
            </p:cNvSpPr>
            <p:nvPr/>
          </p:nvSpPr>
          <p:spPr bwMode="auto">
            <a:xfrm rot="554117">
              <a:off x="717616" y="5003107"/>
              <a:ext cx="7827960" cy="672965"/>
            </a:xfrm>
            <a:custGeom>
              <a:avLst/>
              <a:gdLst>
                <a:gd name="T0" fmla="*/ 0 w 7704000"/>
                <a:gd name="T1" fmla="*/ 651 h 1200000"/>
                <a:gd name="T2" fmla="*/ 5139012 w 7704000"/>
                <a:gd name="T3" fmla="*/ 65 h 1200000"/>
                <a:gd name="T4" fmla="*/ 8328746 w 7704000"/>
                <a:gd name="T5" fmla="*/ 260 h 1200000"/>
                <a:gd name="T6" fmla="*/ 9480596 w 7704000"/>
                <a:gd name="T7" fmla="*/ 144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  <p:sp>
          <p:nvSpPr>
            <p:cNvPr id="4113" name="Rectangle 5"/>
            <p:cNvSpPr>
              <a:spLocks noChangeArrowheads="1"/>
            </p:cNvSpPr>
            <p:nvPr/>
          </p:nvSpPr>
          <p:spPr bwMode="auto">
            <a:xfrm rot="-5400000">
              <a:off x="-3068637" y="3068616"/>
              <a:ext cx="6858002" cy="720725"/>
            </a:xfrm>
            <a:prstGeom prst="rect">
              <a:avLst/>
            </a:prstGeom>
            <a:solidFill>
              <a:srgbClr val="43BB0D"/>
            </a:solidFill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nb-NO">
                <a:latin typeface="Calibri" pitchFamily="34" charset="0"/>
              </a:endParaRPr>
            </a:p>
          </p:txBody>
        </p:sp>
        <p:sp>
          <p:nvSpPr>
            <p:cNvPr id="4114" name="Freeform 15"/>
            <p:cNvSpPr>
              <a:spLocks/>
            </p:cNvSpPr>
            <p:nvPr/>
          </p:nvSpPr>
          <p:spPr bwMode="auto">
            <a:xfrm rot="1219659">
              <a:off x="2336325" y="3870423"/>
              <a:ext cx="6026411" cy="3426655"/>
            </a:xfrm>
            <a:custGeom>
              <a:avLst/>
              <a:gdLst>
                <a:gd name="T0" fmla="*/ 0 w 7704000"/>
                <a:gd name="T1" fmla="*/ 2147483647 h 1200000"/>
                <a:gd name="T2" fmla="*/ 171480 w 7704000"/>
                <a:gd name="T3" fmla="*/ 2147483647 h 1200000"/>
                <a:gd name="T4" fmla="*/ 277916 w 7704000"/>
                <a:gd name="T5" fmla="*/ 2147483647 h 1200000"/>
                <a:gd name="T6" fmla="*/ 316351 w 7704000"/>
                <a:gd name="T7" fmla="*/ 2147483647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  <p:sp>
          <p:nvSpPr>
            <p:cNvPr id="4115" name="Rectangle 4"/>
            <p:cNvSpPr>
              <a:spLocks noChangeArrowheads="1"/>
            </p:cNvSpPr>
            <p:nvPr/>
          </p:nvSpPr>
          <p:spPr bwMode="auto">
            <a:xfrm rot="-5400000">
              <a:off x="5355432" y="3069408"/>
              <a:ext cx="6858000" cy="719137"/>
            </a:xfrm>
            <a:prstGeom prst="rect">
              <a:avLst/>
            </a:prstGeom>
            <a:solidFill>
              <a:srgbClr val="43BB0D"/>
            </a:solidFill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nb-NO">
                <a:latin typeface="Calibri" pitchFamily="34" charset="0"/>
              </a:endParaRPr>
            </a:p>
          </p:txBody>
        </p:sp>
      </p:grpSp>
      <p:sp>
        <p:nvSpPr>
          <p:cNvPr id="18" name="Subtitle 2"/>
          <p:cNvSpPr txBox="1">
            <a:spLocks/>
          </p:cNvSpPr>
          <p:nvPr/>
        </p:nvSpPr>
        <p:spPr bwMode="auto">
          <a:xfrm>
            <a:off x="1571625" y="5357813"/>
            <a:ext cx="60721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nb-NO" sz="1600" dirty="0">
                <a:latin typeface="+mn-lt"/>
              </a:rPr>
              <a:t>www.perlprojects.org 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nb-NO" sz="1600" dirty="0">
                <a:latin typeface="+mn-lt"/>
              </a:rPr>
              <a:t>PERL@hihm.no</a:t>
            </a:r>
            <a:endParaRPr lang="sl-SI" sz="16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7624" y="3573016"/>
            <a:ext cx="6697663" cy="12187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nb-NO" dirty="0">
                <a:latin typeface="+mn-lt"/>
              </a:rPr>
              <a:t>David Chittenden – PERL Daily manager</a:t>
            </a:r>
            <a:endParaRPr lang="sl-SI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nb-NO">
                <a:latin typeface="+mn-lt"/>
              </a:rPr>
              <a:t>December </a:t>
            </a:r>
            <a:r>
              <a:rPr lang="nb-NO" smtClean="0">
                <a:latin typeface="+mn-lt"/>
              </a:rPr>
              <a:t>17 </a:t>
            </a:r>
            <a:r>
              <a:rPr lang="nb-NO" dirty="0">
                <a:latin typeface="+mn-lt"/>
              </a:rPr>
              <a:t>2010, University of Brighton</a:t>
            </a:r>
          </a:p>
          <a:p>
            <a:pPr>
              <a:spcBef>
                <a:spcPct val="20000"/>
              </a:spcBef>
              <a:defRPr/>
            </a:pPr>
            <a:endParaRPr lang="nb-NO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"/>
          <p:cNvGrpSpPr>
            <a:grpSpLocks/>
          </p:cNvGrpSpPr>
          <p:nvPr/>
        </p:nvGrpSpPr>
        <p:grpSpPr bwMode="auto">
          <a:xfrm>
            <a:off x="4763" y="6038850"/>
            <a:ext cx="9151937" cy="747713"/>
            <a:chOff x="4811" y="6039614"/>
            <a:chExt cx="9152420" cy="746948"/>
          </a:xfrm>
        </p:grpSpPr>
        <p:sp>
          <p:nvSpPr>
            <p:cNvPr id="9221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400">
                <a:solidFill>
                  <a:srgbClr val="43BB0D"/>
                </a:solidFill>
                <a:cs typeface="Arial" pitchFamily="34" charset="0"/>
              </a:endParaRPr>
            </a:p>
          </p:txBody>
        </p:sp>
        <p:pic>
          <p:nvPicPr>
            <p:cNvPr id="9222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9223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3 h 1200000"/>
                <a:gd name="T2" fmla="*/ 39211647 w 7704000"/>
                <a:gd name="T3" fmla="*/ 0 h 1200000"/>
                <a:gd name="T4" fmla="*/ 63549883 w 7704000"/>
                <a:gd name="T5" fmla="*/ 1 h 1200000"/>
                <a:gd name="T6" fmla="*/ 72338713 w 7704000"/>
                <a:gd name="T7" fmla="*/ 1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6350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</p:grpSp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1052513"/>
            <a:ext cx="6294438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7429500" cy="3971925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b="1" dirty="0" smtClean="0"/>
              <a:t>“…learning which flows naturally into direct community engagement.</a:t>
            </a:r>
          </a:p>
          <a:p>
            <a:pPr algn="ctr">
              <a:buFont typeface="Arial" pitchFamily="34" charset="0"/>
              <a:buNone/>
            </a:pPr>
            <a:endParaRPr lang="en-US" b="1" dirty="0" smtClean="0"/>
          </a:p>
          <a:p>
            <a:pPr algn="ctr">
              <a:buFont typeface="Arial" pitchFamily="34" charset="0"/>
              <a:buNone/>
            </a:pPr>
            <a:r>
              <a:rPr lang="en-US" b="1" dirty="0" smtClean="0"/>
              <a:t>An exercise in anticipatory democracy”</a:t>
            </a:r>
            <a:endParaRPr lang="nb-NO" b="1" dirty="0" smtClean="0"/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 algn="r">
              <a:buFont typeface="Arial" pitchFamily="34" charset="0"/>
              <a:buNone/>
            </a:pPr>
            <a:r>
              <a:rPr lang="en-US" sz="1800" dirty="0" err="1" smtClean="0"/>
              <a:t>Tøfler</a:t>
            </a:r>
            <a:r>
              <a:rPr lang="en-US" sz="1800" dirty="0" smtClean="0"/>
              <a:t> A. 1971</a:t>
            </a:r>
          </a:p>
        </p:txBody>
      </p:sp>
      <p:grpSp>
        <p:nvGrpSpPr>
          <p:cNvPr id="16388" name="Group 3"/>
          <p:cNvGrpSpPr>
            <a:grpSpLocks/>
          </p:cNvGrpSpPr>
          <p:nvPr/>
        </p:nvGrpSpPr>
        <p:grpSpPr bwMode="auto">
          <a:xfrm>
            <a:off x="4763" y="6038850"/>
            <a:ext cx="9151937" cy="747713"/>
            <a:chOff x="4811" y="6039614"/>
            <a:chExt cx="9152420" cy="746948"/>
          </a:xfrm>
        </p:grpSpPr>
        <p:sp>
          <p:nvSpPr>
            <p:cNvPr id="16389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400">
                <a:solidFill>
                  <a:srgbClr val="43BB0D"/>
                </a:solidFill>
                <a:cs typeface="Arial" pitchFamily="34" charset="0"/>
              </a:endParaRPr>
            </a:p>
          </p:txBody>
        </p:sp>
        <p:pic>
          <p:nvPicPr>
            <p:cNvPr id="16390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16391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3 h 1200000"/>
                <a:gd name="T2" fmla="*/ 39211647 w 7704000"/>
                <a:gd name="T3" fmla="*/ 0 h 1200000"/>
                <a:gd name="T4" fmla="*/ 63549883 w 7704000"/>
                <a:gd name="T5" fmla="*/ 1 h 1200000"/>
                <a:gd name="T6" fmla="*/ 72338713 w 7704000"/>
                <a:gd name="T7" fmla="*/ 1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6350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28688" y="500063"/>
            <a:ext cx="8001000" cy="1357312"/>
          </a:xfrm>
        </p:spPr>
        <p:txBody>
          <a:bodyPr/>
          <a:lstStyle/>
          <a:p>
            <a:pPr algn="l" eaLnBrk="1" hangingPunct="1"/>
            <a:r>
              <a:rPr lang="nb-NO" smtClean="0"/>
              <a:t>Education for Sustainable Development (ESD)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2708275"/>
            <a:ext cx="8286750" cy="331311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 err="1" smtClean="0"/>
              <a:t>ESD</a:t>
            </a:r>
            <a:r>
              <a:rPr lang="en-US" dirty="0" smtClean="0"/>
              <a:t> supports five types of learning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learning to know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learning to be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learning to live together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learning to do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learning to transform oneself and society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grpSp>
        <p:nvGrpSpPr>
          <p:cNvPr id="13316" name="Group 3"/>
          <p:cNvGrpSpPr>
            <a:grpSpLocks/>
          </p:cNvGrpSpPr>
          <p:nvPr/>
        </p:nvGrpSpPr>
        <p:grpSpPr bwMode="auto">
          <a:xfrm>
            <a:off x="4763" y="6038850"/>
            <a:ext cx="9151937" cy="747713"/>
            <a:chOff x="4811" y="6039614"/>
            <a:chExt cx="9152420" cy="746948"/>
          </a:xfrm>
        </p:grpSpPr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400">
                <a:solidFill>
                  <a:srgbClr val="43BB0D"/>
                </a:solidFill>
                <a:cs typeface="Arial" pitchFamily="34" charset="0"/>
              </a:endParaRPr>
            </a:p>
          </p:txBody>
        </p:sp>
        <p:pic>
          <p:nvPicPr>
            <p:cNvPr id="13319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13320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3 h 1200000"/>
                <a:gd name="T2" fmla="*/ 39211647 w 7704000"/>
                <a:gd name="T3" fmla="*/ 0 h 1200000"/>
                <a:gd name="T4" fmla="*/ 63549883 w 7704000"/>
                <a:gd name="T5" fmla="*/ 1 h 1200000"/>
                <a:gd name="T6" fmla="*/ 72338713 w 7704000"/>
                <a:gd name="T7" fmla="*/ 1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6350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</p:grpSp>
      <p:pic>
        <p:nvPicPr>
          <p:cNvPr id="13317" name="Picture 2" descr="G:\LUNA\VIT\FELLES\PERL\PERL 1 Oct 2009 - 30 Sept 2012\Templates and design\logos\unesco_decades_education_sustainable_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125538"/>
            <a:ext cx="34750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354137"/>
          </a:xfrm>
        </p:spPr>
        <p:txBody>
          <a:bodyPr/>
          <a:lstStyle/>
          <a:p>
            <a:pPr eaLnBrk="1" hangingPunct="1"/>
            <a:r>
              <a:rPr lang="nb-NO" smtClean="0"/>
              <a:t>Core life skills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4763" y="6038850"/>
            <a:ext cx="9151937" cy="747713"/>
            <a:chOff x="4811" y="6039614"/>
            <a:chExt cx="9152420" cy="746948"/>
          </a:xfrm>
        </p:grpSpPr>
        <p:sp>
          <p:nvSpPr>
            <p:cNvPr id="17413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400">
                <a:solidFill>
                  <a:srgbClr val="43BB0D"/>
                </a:solidFill>
                <a:cs typeface="Arial" pitchFamily="34" charset="0"/>
              </a:endParaRPr>
            </a:p>
          </p:txBody>
        </p:sp>
        <p:pic>
          <p:nvPicPr>
            <p:cNvPr id="17414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17415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3 h 1200000"/>
                <a:gd name="T2" fmla="*/ 39211647 w 7704000"/>
                <a:gd name="T3" fmla="*/ 0 h 1200000"/>
                <a:gd name="T4" fmla="*/ 63549883 w 7704000"/>
                <a:gd name="T5" fmla="*/ 1 h 1200000"/>
                <a:gd name="T6" fmla="*/ 72338713 w 7704000"/>
                <a:gd name="T7" fmla="*/ 1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6350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</p:grp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051050" y="1471613"/>
            <a:ext cx="4968875" cy="443230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2000">
                <a:latin typeface="Calibri" pitchFamily="34" charset="0"/>
              </a:rPr>
              <a:t>self-awareness</a:t>
            </a:r>
          </a:p>
          <a:p>
            <a:pPr algn="ctr"/>
            <a:endParaRPr lang="nb-NO" sz="900">
              <a:latin typeface="Calibri" pitchFamily="34" charset="0"/>
            </a:endParaRPr>
          </a:p>
          <a:p>
            <a:pPr algn="ctr"/>
            <a:r>
              <a:rPr lang="nb-NO" sz="2000">
                <a:latin typeface="Calibri" pitchFamily="34" charset="0"/>
              </a:rPr>
              <a:t>coping with emotions</a:t>
            </a:r>
          </a:p>
          <a:p>
            <a:pPr algn="ctr"/>
            <a:endParaRPr lang="nb-NO" sz="900">
              <a:latin typeface="Calibri" pitchFamily="34" charset="0"/>
            </a:endParaRPr>
          </a:p>
          <a:p>
            <a:pPr algn="ctr"/>
            <a:r>
              <a:rPr lang="nb-NO" sz="2000">
                <a:latin typeface="Calibri" pitchFamily="34" charset="0"/>
              </a:rPr>
              <a:t>coping with stress</a:t>
            </a:r>
          </a:p>
          <a:p>
            <a:pPr algn="ctr"/>
            <a:endParaRPr lang="nb-NO" sz="900">
              <a:latin typeface="Calibri" pitchFamily="34" charset="0"/>
            </a:endParaRPr>
          </a:p>
          <a:p>
            <a:pPr algn="ctr"/>
            <a:r>
              <a:rPr lang="nb-NO" sz="2000">
                <a:latin typeface="Calibri" pitchFamily="34" charset="0"/>
              </a:rPr>
              <a:t> empathy</a:t>
            </a:r>
          </a:p>
          <a:p>
            <a:pPr algn="ctr"/>
            <a:endParaRPr lang="nb-NO" sz="900">
              <a:latin typeface="Calibri" pitchFamily="34" charset="0"/>
            </a:endParaRPr>
          </a:p>
          <a:p>
            <a:pPr algn="ctr"/>
            <a:r>
              <a:rPr lang="nb-NO" sz="2000">
                <a:latin typeface="Calibri" pitchFamily="34" charset="0"/>
              </a:rPr>
              <a:t>decision-making</a:t>
            </a:r>
          </a:p>
          <a:p>
            <a:pPr algn="ctr"/>
            <a:endParaRPr lang="nb-NO" sz="900">
              <a:latin typeface="Calibri" pitchFamily="34" charset="0"/>
            </a:endParaRPr>
          </a:p>
          <a:p>
            <a:pPr algn="ctr"/>
            <a:r>
              <a:rPr lang="nb-NO" sz="2000">
                <a:latin typeface="Calibri" pitchFamily="34" charset="0"/>
              </a:rPr>
              <a:t> problem-solving</a:t>
            </a:r>
          </a:p>
          <a:p>
            <a:pPr algn="ctr"/>
            <a:endParaRPr lang="nb-NO" sz="900">
              <a:latin typeface="Calibri" pitchFamily="34" charset="0"/>
            </a:endParaRPr>
          </a:p>
          <a:p>
            <a:pPr algn="ctr"/>
            <a:r>
              <a:rPr lang="nb-NO" sz="2000">
                <a:latin typeface="Calibri" pitchFamily="34" charset="0"/>
              </a:rPr>
              <a:t> creative-thinking</a:t>
            </a:r>
          </a:p>
          <a:p>
            <a:pPr algn="ctr"/>
            <a:endParaRPr lang="nb-NO" sz="900">
              <a:latin typeface="Calibri" pitchFamily="34" charset="0"/>
            </a:endParaRPr>
          </a:p>
          <a:p>
            <a:pPr algn="ctr"/>
            <a:r>
              <a:rPr lang="nb-NO" sz="2000">
                <a:latin typeface="Calibri" pitchFamily="34" charset="0"/>
              </a:rPr>
              <a:t>critical thinking</a:t>
            </a:r>
          </a:p>
          <a:p>
            <a:pPr algn="ctr"/>
            <a:endParaRPr lang="nb-NO" sz="1000">
              <a:latin typeface="Calibri" pitchFamily="34" charset="0"/>
            </a:endParaRPr>
          </a:p>
          <a:p>
            <a:pPr algn="ctr"/>
            <a:r>
              <a:rPr lang="nb-NO" sz="2000">
                <a:latin typeface="Calibri" pitchFamily="34" charset="0"/>
              </a:rPr>
              <a:t>effective communication</a:t>
            </a:r>
          </a:p>
          <a:p>
            <a:pPr algn="ctr"/>
            <a:endParaRPr lang="nb-NO" sz="900">
              <a:latin typeface="Calibri" pitchFamily="34" charset="0"/>
            </a:endParaRPr>
          </a:p>
          <a:p>
            <a:pPr algn="ctr"/>
            <a:r>
              <a:rPr lang="nb-NO" sz="2000">
                <a:latin typeface="Calibri" pitchFamily="34" charset="0"/>
              </a:rPr>
              <a:t> interpersonal relationship skills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354137"/>
          </a:xfrm>
        </p:spPr>
        <p:txBody>
          <a:bodyPr/>
          <a:lstStyle/>
          <a:p>
            <a:pPr eaLnBrk="1" hangingPunct="1"/>
            <a:r>
              <a:rPr lang="nb-NO" dirty="0" smtClean="0"/>
              <a:t>ESC educational themes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4763" y="6038850"/>
            <a:ext cx="9151937" cy="747713"/>
            <a:chOff x="4811" y="6039614"/>
            <a:chExt cx="9152420" cy="746948"/>
          </a:xfrm>
        </p:grpSpPr>
        <p:sp>
          <p:nvSpPr>
            <p:cNvPr id="18437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400">
                <a:solidFill>
                  <a:srgbClr val="43BB0D"/>
                </a:solidFill>
                <a:cs typeface="Arial" pitchFamily="34" charset="0"/>
              </a:endParaRPr>
            </a:p>
          </p:txBody>
        </p:sp>
        <p:pic>
          <p:nvPicPr>
            <p:cNvPr id="18438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18439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3 h 1200000"/>
                <a:gd name="T2" fmla="*/ 39211647 w 7704000"/>
                <a:gd name="T3" fmla="*/ 0 h 1200000"/>
                <a:gd name="T4" fmla="*/ 63549883 w 7704000"/>
                <a:gd name="T5" fmla="*/ 1 h 1200000"/>
                <a:gd name="T6" fmla="*/ 72338713 w 7704000"/>
                <a:gd name="T7" fmla="*/ 1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6350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47813" y="1256079"/>
            <a:ext cx="5903912" cy="4678204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>
              <a:defRPr/>
            </a:pPr>
            <a:endParaRPr lang="en-US" sz="1000" dirty="0">
              <a:latin typeface="Arial" charset="0"/>
            </a:endParaRPr>
          </a:p>
          <a:p>
            <a:pPr marL="342900" indent="-342900" algn="ctr">
              <a:defRPr/>
            </a:pPr>
            <a:r>
              <a:rPr lang="en-US" sz="2000" dirty="0">
                <a:latin typeface="+mn-lt"/>
              </a:rPr>
              <a:t>Life quality </a:t>
            </a:r>
          </a:p>
          <a:p>
            <a:pPr marL="342900" indent="-342900" algn="ctr">
              <a:defRPr/>
            </a:pPr>
            <a:endParaRPr lang="en-US" sz="800" dirty="0">
              <a:latin typeface="+mn-lt"/>
            </a:endParaRPr>
          </a:p>
          <a:p>
            <a:pPr marL="342900" indent="-342900" algn="ctr">
              <a:defRPr/>
            </a:pPr>
            <a:r>
              <a:rPr lang="en-US" sz="2000" dirty="0">
                <a:latin typeface="+mn-lt"/>
              </a:rPr>
              <a:t>Lifestyles </a:t>
            </a:r>
          </a:p>
          <a:p>
            <a:pPr marL="342900" indent="-342900" algn="ctr">
              <a:defRPr/>
            </a:pPr>
            <a:endParaRPr lang="en-US" sz="900" dirty="0">
              <a:latin typeface="+mn-lt"/>
            </a:endParaRPr>
          </a:p>
          <a:p>
            <a:pPr marL="342900" indent="-342900" algn="ctr">
              <a:defRPr/>
            </a:pPr>
            <a:r>
              <a:rPr lang="en-GB" sz="2000" dirty="0">
                <a:latin typeface="+mn-lt"/>
              </a:rPr>
              <a:t>Resources</a:t>
            </a:r>
          </a:p>
          <a:p>
            <a:pPr marL="342900" indent="-342900" algn="ctr">
              <a:defRPr/>
            </a:pPr>
            <a:endParaRPr lang="en-GB" sz="900" dirty="0">
              <a:latin typeface="+mn-lt"/>
            </a:endParaRPr>
          </a:p>
          <a:p>
            <a:pPr marL="342900" indent="-342900" algn="ctr">
              <a:defRPr/>
            </a:pPr>
            <a:r>
              <a:rPr lang="en-GB" sz="2000" dirty="0">
                <a:latin typeface="+mn-lt"/>
              </a:rPr>
              <a:t>Economics</a:t>
            </a:r>
          </a:p>
          <a:p>
            <a:pPr marL="342900" indent="-342900" algn="ctr">
              <a:defRPr/>
            </a:pPr>
            <a:endParaRPr lang="en-GB" sz="900" dirty="0">
              <a:latin typeface="+mn-lt"/>
            </a:endParaRPr>
          </a:p>
          <a:p>
            <a:pPr marL="342900" indent="-342900" algn="ctr">
              <a:defRPr/>
            </a:pPr>
            <a:r>
              <a:rPr lang="en-US" sz="2000" dirty="0">
                <a:latin typeface="+mn-lt"/>
              </a:rPr>
              <a:t>Consumption and the environment</a:t>
            </a:r>
          </a:p>
          <a:p>
            <a:pPr marL="342900" indent="-342900" algn="ctr">
              <a:defRPr/>
            </a:pPr>
            <a:endParaRPr lang="en-US" sz="900" dirty="0">
              <a:latin typeface="+mn-lt"/>
            </a:endParaRPr>
          </a:p>
          <a:p>
            <a:pPr marL="342900" indent="-342900" algn="ctr">
              <a:defRPr/>
            </a:pPr>
            <a:r>
              <a:rPr lang="en-GB" sz="2000" dirty="0">
                <a:latin typeface="+mn-lt"/>
              </a:rPr>
              <a:t>Consumer rights and responsibilities</a:t>
            </a:r>
          </a:p>
          <a:p>
            <a:pPr marL="342900" indent="-342900" algn="ctr">
              <a:defRPr/>
            </a:pPr>
            <a:endParaRPr lang="en-GB" sz="900" dirty="0">
              <a:latin typeface="+mn-lt"/>
            </a:endParaRPr>
          </a:p>
          <a:p>
            <a:pPr marL="342900" indent="-342900" algn="ctr">
              <a:defRPr/>
            </a:pPr>
            <a:r>
              <a:rPr lang="en-GB" sz="2000" dirty="0">
                <a:latin typeface="+mn-lt"/>
              </a:rPr>
              <a:t>Information management</a:t>
            </a:r>
          </a:p>
          <a:p>
            <a:pPr marL="342900" indent="-342900" algn="ctr">
              <a:defRPr/>
            </a:pPr>
            <a:endParaRPr lang="en-GB" sz="900" dirty="0">
              <a:latin typeface="+mn-lt"/>
            </a:endParaRPr>
          </a:p>
          <a:p>
            <a:pPr marL="342900" indent="-342900" algn="ctr">
              <a:defRPr/>
            </a:pPr>
            <a:r>
              <a:rPr lang="en-GB" sz="2000" dirty="0">
                <a:latin typeface="+mn-lt"/>
              </a:rPr>
              <a:t>Health and safety</a:t>
            </a:r>
          </a:p>
          <a:p>
            <a:pPr marL="342900" indent="-342900" algn="ctr">
              <a:defRPr/>
            </a:pPr>
            <a:endParaRPr lang="en-GB" sz="900" dirty="0">
              <a:latin typeface="+mn-lt"/>
            </a:endParaRPr>
          </a:p>
          <a:p>
            <a:pPr marL="342900" indent="-342900" algn="ctr">
              <a:defRPr/>
            </a:pPr>
            <a:r>
              <a:rPr lang="en-GB" sz="2000" dirty="0">
                <a:latin typeface="+mn-lt"/>
              </a:rPr>
              <a:t>Change management</a:t>
            </a:r>
          </a:p>
          <a:p>
            <a:pPr marL="342900" indent="-342900" algn="ctr">
              <a:defRPr/>
            </a:pPr>
            <a:endParaRPr lang="en-GB" sz="900" dirty="0">
              <a:latin typeface="+mn-lt"/>
            </a:endParaRPr>
          </a:p>
          <a:p>
            <a:pPr marL="342900" indent="-342900" algn="ctr">
              <a:defRPr/>
            </a:pPr>
            <a:r>
              <a:rPr lang="en-GB" sz="2000" dirty="0">
                <a:latin typeface="+mn-lt"/>
              </a:rPr>
              <a:t>Global awareness</a:t>
            </a:r>
          </a:p>
          <a:p>
            <a:pPr marL="342900" indent="-342900" algn="ctr">
              <a:defRPr/>
            </a:pPr>
            <a:endParaRPr lang="en-GB" sz="8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3"/>
          <p:cNvGrpSpPr>
            <a:grpSpLocks/>
          </p:cNvGrpSpPr>
          <p:nvPr/>
        </p:nvGrpSpPr>
        <p:grpSpPr bwMode="auto">
          <a:xfrm>
            <a:off x="4763" y="6038850"/>
            <a:ext cx="9151937" cy="747713"/>
            <a:chOff x="4811" y="6039614"/>
            <a:chExt cx="9152420" cy="746948"/>
          </a:xfrm>
        </p:grpSpPr>
        <p:sp>
          <p:nvSpPr>
            <p:cNvPr id="26628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400">
                <a:solidFill>
                  <a:srgbClr val="43BB0D"/>
                </a:solidFill>
                <a:cs typeface="Arial" pitchFamily="34" charset="0"/>
              </a:endParaRPr>
            </a:p>
          </p:txBody>
        </p:sp>
        <p:pic>
          <p:nvPicPr>
            <p:cNvPr id="26629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26630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3 h 1200000"/>
                <a:gd name="T2" fmla="*/ 39211647 w 7704000"/>
                <a:gd name="T3" fmla="*/ 0 h 1200000"/>
                <a:gd name="T4" fmla="*/ 63549883 w 7704000"/>
                <a:gd name="T5" fmla="*/ 1 h 1200000"/>
                <a:gd name="T6" fmla="*/ 72338713 w 7704000"/>
                <a:gd name="T7" fmla="*/ 1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6350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251520" y="1412875"/>
            <a:ext cx="8280919" cy="432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200150" lvl="2" indent="-285750" eaLnBrk="0" hangingPunct="0">
              <a:spcBef>
                <a:spcPct val="2000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GB" sz="3200" dirty="0" smtClean="0">
              <a:latin typeface="+mn-lt"/>
            </a:endParaRPr>
          </a:p>
          <a:p>
            <a:pPr marL="742950" lvl="1" indent="-285750" eaLnBrk="0" hangingPunct="0">
              <a:spcAft>
                <a:spcPts val="0"/>
              </a:spcAft>
              <a:tabLst>
                <a:tab pos="0" algn="l"/>
              </a:tabLst>
              <a:defRPr/>
            </a:pPr>
            <a:r>
              <a:rPr lang="en-GB" sz="3200" dirty="0" smtClean="0">
                <a:latin typeface="+mn-lt"/>
              </a:rPr>
              <a:t>Policy Guidelines</a:t>
            </a:r>
          </a:p>
          <a:p>
            <a:pPr marL="1200150" lvl="2" indent="-285750" eaLnBrk="0" hangingPunct="0">
              <a:spcAft>
                <a:spcPts val="0"/>
              </a:spcAft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n-GB" sz="3200" dirty="0" smtClean="0">
                <a:latin typeface="+mn-lt"/>
              </a:rPr>
              <a:t>ESC and Consumer Citizenship Education</a:t>
            </a:r>
          </a:p>
          <a:p>
            <a:pPr marL="742950" lvl="1" indent="-285750" eaLnBrk="0" hangingPunct="0">
              <a:spcBef>
                <a:spcPct val="2000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GB" sz="3200" dirty="0" smtClean="0">
                <a:latin typeface="+mn-lt"/>
              </a:rPr>
              <a:t>Active teaching/learning methods &amp; materials</a:t>
            </a:r>
          </a:p>
          <a:p>
            <a:pPr marL="1200150" lvl="2" indent="-285750" eaLnBrk="0" hangingPunct="0">
              <a:spcAft>
                <a:spcPts val="0"/>
              </a:spcAft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n-GB" sz="3200" dirty="0" smtClean="0">
                <a:latin typeface="+mn-lt"/>
              </a:rPr>
              <a:t>‘Images and objects’, LOLA</a:t>
            </a:r>
          </a:p>
          <a:p>
            <a:pPr marL="742950" lvl="1" indent="-285750" eaLnBrk="0" hangingPunct="0">
              <a:spcBef>
                <a:spcPct val="2000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GB" sz="3200" dirty="0" smtClean="0">
                <a:latin typeface="+mn-lt"/>
              </a:rPr>
              <a:t>Research</a:t>
            </a:r>
          </a:p>
          <a:p>
            <a:pPr marL="1200150" lvl="2" indent="-285750" eaLnBrk="0" hangingPunct="0">
              <a:spcAft>
                <a:spcPts val="0"/>
              </a:spcAft>
              <a:buFont typeface="Arial" pitchFamily="34" charset="0"/>
              <a:buChar char="•"/>
              <a:tabLst>
                <a:tab pos="0" algn="l"/>
              </a:tabLst>
              <a:defRPr/>
            </a:pPr>
            <a:r>
              <a:rPr lang="en-GB" sz="3200" dirty="0" smtClean="0">
                <a:latin typeface="+mn-lt"/>
              </a:rPr>
              <a:t>Global Survey Sustainable Lifestyles</a:t>
            </a:r>
          </a:p>
          <a:p>
            <a:pPr marL="742950" lvl="1" indent="-285750" eaLnBrk="0" hangingPunct="0">
              <a:spcBef>
                <a:spcPct val="2000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GB" sz="3200" dirty="0" smtClean="0">
                <a:latin typeface="+mn-lt"/>
              </a:rPr>
              <a:t>Highlight cases of Social Innovation</a:t>
            </a:r>
          </a:p>
          <a:p>
            <a:pPr marL="742950" lvl="1" indent="-285750" eaLnBrk="0" hangingPunct="0">
              <a:defRPr/>
            </a:pPr>
            <a:endParaRPr lang="en-GB" sz="3200" dirty="0" smtClean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354137"/>
          </a:xfrm>
        </p:spPr>
        <p:txBody>
          <a:bodyPr/>
          <a:lstStyle/>
          <a:p>
            <a:pPr eaLnBrk="1" hangingPunct="1"/>
            <a:r>
              <a:rPr lang="nb-NO" dirty="0" smtClean="0"/>
              <a:t>PERL examples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63" y="6038850"/>
            <a:ext cx="9151937" cy="747713"/>
            <a:chOff x="4811" y="6039614"/>
            <a:chExt cx="9152420" cy="746948"/>
          </a:xfrm>
        </p:grpSpPr>
        <p:sp>
          <p:nvSpPr>
            <p:cNvPr id="26628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400">
                <a:solidFill>
                  <a:srgbClr val="43BB0D"/>
                </a:solidFill>
                <a:cs typeface="Arial" pitchFamily="34" charset="0"/>
              </a:endParaRPr>
            </a:p>
          </p:txBody>
        </p:sp>
        <p:pic>
          <p:nvPicPr>
            <p:cNvPr id="26629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26630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3 h 1200000"/>
                <a:gd name="T2" fmla="*/ 39211647 w 7704000"/>
                <a:gd name="T3" fmla="*/ 0 h 1200000"/>
                <a:gd name="T4" fmla="*/ 63549883 w 7704000"/>
                <a:gd name="T5" fmla="*/ 1 h 1200000"/>
                <a:gd name="T6" fmla="*/ 72338713 w 7704000"/>
                <a:gd name="T7" fmla="*/ 1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6350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251520" y="1412875"/>
            <a:ext cx="8280919" cy="432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200150" lvl="2" indent="-285750" eaLnBrk="0" hangingPunct="0">
              <a:spcBef>
                <a:spcPct val="2000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GB" sz="3200" dirty="0" smtClean="0">
              <a:latin typeface="+mn-lt"/>
            </a:endParaRPr>
          </a:p>
          <a:p>
            <a:pPr>
              <a:buNone/>
            </a:pPr>
            <a:r>
              <a:rPr lang="en-US" sz="2500" dirty="0" smtClean="0">
                <a:latin typeface="+mn-lt"/>
              </a:rPr>
              <a:t>The core values on which </a:t>
            </a:r>
            <a:r>
              <a:rPr lang="en-US" sz="2500" dirty="0" err="1" smtClean="0">
                <a:latin typeface="+mn-lt"/>
              </a:rPr>
              <a:t>PERL's</a:t>
            </a:r>
            <a:r>
              <a:rPr lang="en-US" sz="2500" dirty="0" smtClean="0">
                <a:latin typeface="+mn-lt"/>
              </a:rPr>
              <a:t> work is founded are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Justice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Equity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Unity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Diversity 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Dignity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Cooperation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Respect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Honesty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Transparency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Accountability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Fun</a:t>
            </a:r>
            <a:endParaRPr lang="en-GB" sz="2500" dirty="0" smtClean="0">
              <a:latin typeface="+mn-lt"/>
            </a:endParaRPr>
          </a:p>
          <a:p>
            <a:pPr marL="742950" lvl="1" indent="-285750" eaLnBrk="0" hangingPunct="0">
              <a:defRPr/>
            </a:pPr>
            <a:endParaRPr lang="en-GB" sz="3200" dirty="0" smtClean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54137"/>
          </a:xfrm>
        </p:spPr>
        <p:txBody>
          <a:bodyPr/>
          <a:lstStyle/>
          <a:p>
            <a:pPr eaLnBrk="1" hangingPunct="1"/>
            <a:r>
              <a:rPr lang="nb-NO" dirty="0" smtClean="0"/>
              <a:t>PERL values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63" y="6038850"/>
            <a:ext cx="9151937" cy="747713"/>
            <a:chOff x="4811" y="6039614"/>
            <a:chExt cx="9152420" cy="746948"/>
          </a:xfrm>
        </p:grpSpPr>
        <p:sp>
          <p:nvSpPr>
            <p:cNvPr id="26628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400">
                <a:solidFill>
                  <a:srgbClr val="43BB0D"/>
                </a:solidFill>
                <a:cs typeface="Arial" pitchFamily="34" charset="0"/>
              </a:endParaRPr>
            </a:p>
          </p:txBody>
        </p:sp>
        <p:pic>
          <p:nvPicPr>
            <p:cNvPr id="26629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26630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3 h 1200000"/>
                <a:gd name="T2" fmla="*/ 39211647 w 7704000"/>
                <a:gd name="T3" fmla="*/ 0 h 1200000"/>
                <a:gd name="T4" fmla="*/ 63549883 w 7704000"/>
                <a:gd name="T5" fmla="*/ 1 h 1200000"/>
                <a:gd name="T6" fmla="*/ 72338713 w 7704000"/>
                <a:gd name="T7" fmla="*/ 1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6350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251520" y="1412875"/>
            <a:ext cx="8280919" cy="432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200150" lvl="2" indent="-285750" eaLnBrk="0" hangingPunct="0">
              <a:spcBef>
                <a:spcPct val="2000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GB" sz="3200" dirty="0" smtClean="0">
              <a:latin typeface="+mn-lt"/>
            </a:endParaRPr>
          </a:p>
          <a:p>
            <a:pPr>
              <a:buNone/>
            </a:pPr>
            <a:r>
              <a:rPr lang="en-US" sz="2500" dirty="0" smtClean="0">
                <a:latin typeface="+mn-lt"/>
              </a:rPr>
              <a:t>The core values on which </a:t>
            </a:r>
            <a:r>
              <a:rPr lang="en-US" sz="2500" dirty="0" err="1" smtClean="0">
                <a:latin typeface="+mn-lt"/>
              </a:rPr>
              <a:t>PERL's</a:t>
            </a:r>
            <a:r>
              <a:rPr lang="en-US" sz="2500" dirty="0" smtClean="0">
                <a:latin typeface="+mn-lt"/>
              </a:rPr>
              <a:t> work is founded are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Justice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Equity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FF0000"/>
                </a:solidFill>
                <a:latin typeface="+mn-lt"/>
              </a:rPr>
              <a:t>Unity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FF0000"/>
                </a:solidFill>
                <a:latin typeface="+mn-lt"/>
              </a:rPr>
              <a:t>Diversity 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Dignity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Cooperation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Respect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Honesty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Transparency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Accountability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Fun</a:t>
            </a:r>
            <a:endParaRPr lang="en-GB" sz="2500" dirty="0" smtClean="0">
              <a:latin typeface="+mn-lt"/>
            </a:endParaRPr>
          </a:p>
          <a:p>
            <a:pPr marL="742950" lvl="1" indent="-285750" eaLnBrk="0" hangingPunct="0">
              <a:defRPr/>
            </a:pPr>
            <a:endParaRPr lang="en-GB" sz="3200" dirty="0" smtClean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54137"/>
          </a:xfrm>
        </p:spPr>
        <p:txBody>
          <a:bodyPr/>
          <a:lstStyle/>
          <a:p>
            <a:pPr eaLnBrk="1" hangingPunct="1"/>
            <a:r>
              <a:rPr lang="nb-NO" dirty="0" smtClean="0"/>
              <a:t>PERL values</a:t>
            </a:r>
          </a:p>
        </p:txBody>
      </p:sp>
      <p:pic>
        <p:nvPicPr>
          <p:cNvPr id="8" name="Picture 2" descr="G:\LUNA\VIT\FELLES\PERL\PERL\PERL 1 Oct 2009 - 30 Sept 2012\External meetings\Universtiy of Brighton INDICATORS, SUSTAINABILITY AND VALUES conference\Unity diversity compress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132856"/>
            <a:ext cx="2611569" cy="3015255"/>
          </a:xfrm>
          <a:prstGeom prst="rect">
            <a:avLst/>
          </a:prstGeom>
          <a:noFill/>
        </p:spPr>
      </p:pic>
      <p:pic>
        <p:nvPicPr>
          <p:cNvPr id="9" name="Picture 3" descr="G:\LUNA\VIT\FELLES\PERL\PERL\PERL 1 Oct 2009 - 30 Sept 2012\External meetings\Universtiy of Brighton INDICATORS, SUSTAINABILITY AND VALUES conference\unity diversity more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1" y="2132856"/>
            <a:ext cx="2601943" cy="3004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63" y="6038850"/>
            <a:ext cx="9151937" cy="747713"/>
            <a:chOff x="4811" y="6039614"/>
            <a:chExt cx="9152420" cy="746948"/>
          </a:xfrm>
        </p:grpSpPr>
        <p:sp>
          <p:nvSpPr>
            <p:cNvPr id="26628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400">
                <a:solidFill>
                  <a:srgbClr val="43BB0D"/>
                </a:solidFill>
                <a:cs typeface="Arial" pitchFamily="34" charset="0"/>
              </a:endParaRPr>
            </a:p>
          </p:txBody>
        </p:sp>
        <p:pic>
          <p:nvPicPr>
            <p:cNvPr id="26629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26630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3 h 1200000"/>
                <a:gd name="T2" fmla="*/ 39211647 w 7704000"/>
                <a:gd name="T3" fmla="*/ 0 h 1200000"/>
                <a:gd name="T4" fmla="*/ 63549883 w 7704000"/>
                <a:gd name="T5" fmla="*/ 1 h 1200000"/>
                <a:gd name="T6" fmla="*/ 72338713 w 7704000"/>
                <a:gd name="T7" fmla="*/ 1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6350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251520" y="1412875"/>
            <a:ext cx="8280919" cy="432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200150" lvl="2" indent="-285750" eaLnBrk="0" hangingPunct="0">
              <a:spcBef>
                <a:spcPct val="2000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GB" sz="3200" dirty="0" smtClean="0">
              <a:latin typeface="+mn-lt"/>
            </a:endParaRPr>
          </a:p>
          <a:p>
            <a:pPr>
              <a:buNone/>
            </a:pPr>
            <a:r>
              <a:rPr lang="en-US" sz="2500" dirty="0" smtClean="0">
                <a:latin typeface="+mn-lt"/>
              </a:rPr>
              <a:t>The core values on which </a:t>
            </a:r>
            <a:r>
              <a:rPr lang="en-US" sz="2500" dirty="0" err="1" smtClean="0">
                <a:latin typeface="+mn-lt"/>
              </a:rPr>
              <a:t>PERL's</a:t>
            </a:r>
            <a:r>
              <a:rPr lang="en-US" sz="2500" dirty="0" smtClean="0">
                <a:latin typeface="+mn-lt"/>
              </a:rPr>
              <a:t> work is founded are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Justice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Equity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Unity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Diversity 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Dignity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Cooperation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Respect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Honesty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Transparency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Accountability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500" dirty="0" smtClean="0">
                <a:latin typeface="+mn-lt"/>
              </a:rPr>
              <a:t>Fun</a:t>
            </a:r>
            <a:endParaRPr lang="en-GB" sz="2500" dirty="0" smtClean="0">
              <a:latin typeface="+mn-lt"/>
            </a:endParaRPr>
          </a:p>
          <a:p>
            <a:pPr marL="742950" lvl="1" indent="-285750" eaLnBrk="0" hangingPunct="0">
              <a:defRPr/>
            </a:pPr>
            <a:endParaRPr lang="en-GB" sz="3200" dirty="0" smtClean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54137"/>
          </a:xfrm>
        </p:spPr>
        <p:txBody>
          <a:bodyPr/>
          <a:lstStyle/>
          <a:p>
            <a:pPr eaLnBrk="1" hangingPunct="1"/>
            <a:r>
              <a:rPr lang="nb-NO" dirty="0" smtClean="0"/>
              <a:t>PERL values</a:t>
            </a:r>
          </a:p>
        </p:txBody>
      </p:sp>
      <p:pic>
        <p:nvPicPr>
          <p:cNvPr id="8" name="Picture 3" descr="G:\LUNA\VIT\FELLES\PERL\PERL\PERL 1 Oct 2009 - 30 Sept 2012\External meetings\Universtiy of Brighton INDICATORS, SUSTAINABILITY AND VALUES conference\back pocket compressed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348880"/>
            <a:ext cx="3988355" cy="28237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3"/>
          <p:cNvGrpSpPr>
            <a:grpSpLocks/>
          </p:cNvGrpSpPr>
          <p:nvPr/>
        </p:nvGrpSpPr>
        <p:grpSpPr bwMode="auto">
          <a:xfrm>
            <a:off x="4763" y="6038850"/>
            <a:ext cx="9151937" cy="747713"/>
            <a:chOff x="4811" y="6039614"/>
            <a:chExt cx="9152420" cy="746948"/>
          </a:xfrm>
        </p:grpSpPr>
        <p:sp>
          <p:nvSpPr>
            <p:cNvPr id="27656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400">
                <a:solidFill>
                  <a:srgbClr val="43BB0D"/>
                </a:solidFill>
                <a:cs typeface="Arial" pitchFamily="34" charset="0"/>
              </a:endParaRPr>
            </a:p>
          </p:txBody>
        </p:sp>
        <p:pic>
          <p:nvPicPr>
            <p:cNvPr id="27657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27658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3 h 1200000"/>
                <a:gd name="T2" fmla="*/ 39211647 w 7704000"/>
                <a:gd name="T3" fmla="*/ 0 h 1200000"/>
                <a:gd name="T4" fmla="*/ 63549883 w 7704000"/>
                <a:gd name="T5" fmla="*/ 1 h 1200000"/>
                <a:gd name="T6" fmla="*/ 72338713 w 7704000"/>
                <a:gd name="T7" fmla="*/ 1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6350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</p:grpSp>
      <p:pic>
        <p:nvPicPr>
          <p:cNvPr id="27651" name="Picture 9" descr="DSCI0315"/>
          <p:cNvPicPr>
            <a:picLocks noChangeAspect="1" noChangeArrowheads="1"/>
          </p:cNvPicPr>
          <p:nvPr/>
        </p:nvPicPr>
        <p:blipFill>
          <a:blip r:embed="rId4" cstate="print"/>
          <a:srcRect t="19507" b="6085"/>
          <a:stretch>
            <a:fillRect/>
          </a:stretch>
        </p:blipFill>
        <p:spPr bwMode="auto">
          <a:xfrm>
            <a:off x="4787900" y="3789363"/>
            <a:ext cx="319246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teachPack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1557338"/>
            <a:ext cx="30241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572000" y="5661025"/>
            <a:ext cx="4103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600" b="1" dirty="0">
                <a:solidFill>
                  <a:srgbClr val="990000"/>
                </a:solidFill>
                <a:latin typeface="Calibri" pitchFamily="34" charset="0"/>
              </a:rPr>
              <a:t>www.sustainable-everyday.net/lolaprocess</a:t>
            </a:r>
          </a:p>
        </p:txBody>
      </p:sp>
      <p:pic>
        <p:nvPicPr>
          <p:cNvPr id="13" name="Bilde 7" descr="skann0002.jpg"/>
          <p:cNvPicPr>
            <a:picLocks noChangeAspect="1"/>
          </p:cNvPicPr>
          <p:nvPr/>
        </p:nvPicPr>
        <p:blipFill>
          <a:blip r:embed="rId6" cstate="print"/>
          <a:srcRect t="1010" r="9264"/>
          <a:stretch>
            <a:fillRect/>
          </a:stretch>
        </p:blipFill>
        <p:spPr>
          <a:xfrm>
            <a:off x="900113" y="1700213"/>
            <a:ext cx="2879725" cy="43227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765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0"/>
            <a:ext cx="71342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4763" y="6038850"/>
            <a:ext cx="9151937" cy="747713"/>
            <a:chOff x="4811" y="6039614"/>
            <a:chExt cx="9152420" cy="746948"/>
          </a:xfrm>
        </p:grpSpPr>
        <p:sp>
          <p:nvSpPr>
            <p:cNvPr id="6149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400">
                <a:solidFill>
                  <a:srgbClr val="43BB0D"/>
                </a:solidFill>
                <a:cs typeface="Arial" pitchFamily="34" charset="0"/>
              </a:endParaRPr>
            </a:p>
          </p:txBody>
        </p:sp>
        <p:pic>
          <p:nvPicPr>
            <p:cNvPr id="6150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6151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3 h 1200000"/>
                <a:gd name="T2" fmla="*/ 39211647 w 7704000"/>
                <a:gd name="T3" fmla="*/ 0 h 1200000"/>
                <a:gd name="T4" fmla="*/ 63549883 w 7704000"/>
                <a:gd name="T5" fmla="*/ 1 h 1200000"/>
                <a:gd name="T6" fmla="*/ 72338713 w 7704000"/>
                <a:gd name="T7" fmla="*/ 1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6350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</p:grpSp>
      <p:pic>
        <p:nvPicPr>
          <p:cNvPr id="35841" name="Picture 1" descr="G:\LUNA\VIT\FELLES\PERL\PERL\PERL 1 Oct 2009 - 30 Sept 2012\External meetings\Universtiy of Brighton INDICATORS, SUSTAINABILITY AND VALUES conference\ideas compress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1742"/>
            <a:ext cx="3888432" cy="5829802"/>
          </a:xfrm>
          <a:prstGeom prst="rect">
            <a:avLst/>
          </a:prstGeom>
          <a:noFill/>
        </p:spPr>
      </p:pic>
      <p:pic>
        <p:nvPicPr>
          <p:cNvPr id="35842" name="Picture 2" descr="G:\LUNA\VIT\FELLES\PERL\PERL\PERL 1 Oct 2009 - 30 Sept 2012\External meetings\Universtiy of Brighton INDICATORS, SUSTAINABILITY AND VALUES conference\sustainability idea compress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4664"/>
            <a:ext cx="3660875" cy="54726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98675" cy="1143000"/>
          </a:xfrm>
        </p:spPr>
        <p:txBody>
          <a:bodyPr/>
          <a:lstStyle/>
          <a:p>
            <a:pPr eaLnBrk="1" hangingPunct="1"/>
            <a:r>
              <a:rPr lang="en-GB" smtClean="0"/>
              <a:t>LOLA</a:t>
            </a:r>
            <a:endParaRPr lang="nb-NO" smtClean="0"/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4763" y="6038850"/>
            <a:ext cx="9151937" cy="747713"/>
            <a:chOff x="4811" y="6039614"/>
            <a:chExt cx="9152420" cy="746948"/>
          </a:xfrm>
        </p:grpSpPr>
        <p:sp>
          <p:nvSpPr>
            <p:cNvPr id="28677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400">
                <a:solidFill>
                  <a:srgbClr val="43BB0D"/>
                </a:solidFill>
                <a:cs typeface="Arial" pitchFamily="34" charset="0"/>
              </a:endParaRPr>
            </a:p>
          </p:txBody>
        </p:sp>
        <p:pic>
          <p:nvPicPr>
            <p:cNvPr id="28678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28679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3 h 1200000"/>
                <a:gd name="T2" fmla="*/ 39211647 w 7704000"/>
                <a:gd name="T3" fmla="*/ 0 h 1200000"/>
                <a:gd name="T4" fmla="*/ 63549883 w 7704000"/>
                <a:gd name="T5" fmla="*/ 1 h 1200000"/>
                <a:gd name="T6" fmla="*/ 72338713 w 7704000"/>
                <a:gd name="T7" fmla="*/ 1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6350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</p:grpSp>
      <p:pic>
        <p:nvPicPr>
          <p:cNvPr id="2867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03575" y="176213"/>
            <a:ext cx="5541963" cy="61896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98675" cy="1143000"/>
          </a:xfrm>
        </p:spPr>
        <p:txBody>
          <a:bodyPr/>
          <a:lstStyle/>
          <a:p>
            <a:pPr eaLnBrk="1" hangingPunct="1"/>
            <a:r>
              <a:rPr lang="en-GB" smtClean="0"/>
              <a:t>LOLA</a:t>
            </a:r>
            <a:endParaRPr lang="nb-NO" smtClean="0"/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4763" y="6038850"/>
            <a:ext cx="9151937" cy="747713"/>
            <a:chOff x="4811" y="6039614"/>
            <a:chExt cx="9152420" cy="746948"/>
          </a:xfrm>
        </p:grpSpPr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400">
                <a:solidFill>
                  <a:srgbClr val="43BB0D"/>
                </a:solidFill>
                <a:cs typeface="Arial" pitchFamily="34" charset="0"/>
              </a:endParaRPr>
            </a:p>
          </p:txBody>
        </p:sp>
        <p:pic>
          <p:nvPicPr>
            <p:cNvPr id="29703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29704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3 h 1200000"/>
                <a:gd name="T2" fmla="*/ 39211647 w 7704000"/>
                <a:gd name="T3" fmla="*/ 0 h 1200000"/>
                <a:gd name="T4" fmla="*/ 63549883 w 7704000"/>
                <a:gd name="T5" fmla="*/ 1 h 1200000"/>
                <a:gd name="T6" fmla="*/ 72338713 w 7704000"/>
                <a:gd name="T7" fmla="*/ 1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6350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</p:grpSp>
      <p:sp>
        <p:nvSpPr>
          <p:cNvPr id="29700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smtClean="0"/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115888"/>
            <a:ext cx="5688013" cy="62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98675" cy="1143000"/>
          </a:xfrm>
        </p:spPr>
        <p:txBody>
          <a:bodyPr/>
          <a:lstStyle/>
          <a:p>
            <a:pPr eaLnBrk="1" hangingPunct="1"/>
            <a:r>
              <a:rPr lang="en-GB" smtClean="0"/>
              <a:t>LOLA</a:t>
            </a:r>
            <a:endParaRPr lang="nb-NO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63" y="6038850"/>
            <a:ext cx="9151937" cy="747713"/>
            <a:chOff x="4811" y="6039614"/>
            <a:chExt cx="9152420" cy="746948"/>
          </a:xfrm>
        </p:grpSpPr>
        <p:sp>
          <p:nvSpPr>
            <p:cNvPr id="27655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400">
                <a:solidFill>
                  <a:srgbClr val="43BB0D"/>
                </a:solidFill>
                <a:cs typeface="Arial" pitchFamily="34" charset="0"/>
              </a:endParaRPr>
            </a:p>
          </p:txBody>
        </p:sp>
        <p:pic>
          <p:nvPicPr>
            <p:cNvPr id="27656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27657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9 h 1200000"/>
                <a:gd name="T2" fmla="*/ 33006194 w 7704000"/>
                <a:gd name="T3" fmla="*/ 1 h 1200000"/>
                <a:gd name="T4" fmla="*/ 53492792 w 7704000"/>
                <a:gd name="T5" fmla="*/ 3 h 1200000"/>
                <a:gd name="T6" fmla="*/ 60890721 w 7704000"/>
                <a:gd name="T7" fmla="*/ 2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6350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</p:grpSp>
      <p:sp>
        <p:nvSpPr>
          <p:cNvPr id="27652" name="Content Placeholder 7"/>
          <p:cNvSpPr>
            <a:spLocks noGrp="1"/>
          </p:cNvSpPr>
          <p:nvPr>
            <p:ph idx="1"/>
          </p:nvPr>
        </p:nvSpPr>
        <p:spPr>
          <a:xfrm>
            <a:off x="457200" y="1700213"/>
            <a:ext cx="4043363" cy="3529012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nb-NO" sz="2800" smtClean="0"/>
              <a:t>Lithuania        France</a:t>
            </a:r>
          </a:p>
          <a:p>
            <a:pPr algn="ctr">
              <a:buFont typeface="Arial" pitchFamily="34" charset="0"/>
              <a:buNone/>
            </a:pPr>
            <a:r>
              <a:rPr lang="nb-NO" sz="2800" smtClean="0"/>
              <a:t>Latvia        Italy</a:t>
            </a:r>
          </a:p>
          <a:p>
            <a:pPr algn="ctr">
              <a:buFont typeface="Arial" pitchFamily="34" charset="0"/>
              <a:buNone/>
            </a:pPr>
            <a:r>
              <a:rPr lang="nb-NO" sz="2800" smtClean="0"/>
              <a:t>Ireland        Germany</a:t>
            </a:r>
          </a:p>
          <a:p>
            <a:pPr algn="ctr">
              <a:buFont typeface="Arial" pitchFamily="34" charset="0"/>
              <a:buNone/>
            </a:pPr>
            <a:r>
              <a:rPr lang="nb-NO" sz="2800" smtClean="0"/>
              <a:t>Belgium     Finland</a:t>
            </a:r>
          </a:p>
          <a:p>
            <a:pPr algn="ctr">
              <a:buFont typeface="Arial" pitchFamily="34" charset="0"/>
              <a:buNone/>
            </a:pPr>
            <a:r>
              <a:rPr lang="nb-NO" sz="2800" smtClean="0"/>
              <a:t>Portugal       Spain</a:t>
            </a:r>
          </a:p>
          <a:p>
            <a:pPr algn="ctr">
              <a:buFont typeface="Arial" pitchFamily="34" charset="0"/>
              <a:buNone/>
            </a:pPr>
            <a:r>
              <a:rPr lang="nb-NO" sz="2800" smtClean="0"/>
              <a:t>Norway       Brazil</a:t>
            </a:r>
          </a:p>
          <a:p>
            <a:pPr>
              <a:buFont typeface="Arial" pitchFamily="34" charset="0"/>
              <a:buNone/>
            </a:pPr>
            <a:endParaRPr lang="nb-NO" smtClean="0"/>
          </a:p>
          <a:p>
            <a:pPr>
              <a:buFont typeface="Arial" pitchFamily="34" charset="0"/>
              <a:buNone/>
            </a:pPr>
            <a:endParaRPr lang="nb-NO" smtClean="0"/>
          </a:p>
        </p:txBody>
      </p:sp>
      <p:pic>
        <p:nvPicPr>
          <p:cNvPr id="27653" name="Picture 3" descr="exposicion_lola_abril080_6_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60350"/>
            <a:ext cx="3671888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3213100"/>
            <a:ext cx="3709988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3568" y="5301208"/>
            <a:ext cx="395967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600" b="1" dirty="0">
                <a:solidFill>
                  <a:srgbClr val="990000"/>
                </a:solidFill>
                <a:latin typeface="Calibri" pitchFamily="34" charset="0"/>
              </a:rPr>
              <a:t>www.sustainable-everyday.net/lolaprocess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63" y="6038850"/>
            <a:ext cx="9151937" cy="747713"/>
            <a:chOff x="4811" y="6039614"/>
            <a:chExt cx="9152420" cy="746948"/>
          </a:xfrm>
        </p:grpSpPr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400">
                <a:solidFill>
                  <a:srgbClr val="43BB0D"/>
                </a:solidFill>
                <a:cs typeface="Arial" pitchFamily="34" charset="0"/>
              </a:endParaRPr>
            </a:p>
          </p:txBody>
        </p:sp>
        <p:pic>
          <p:nvPicPr>
            <p:cNvPr id="29703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29704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3 h 1200000"/>
                <a:gd name="T2" fmla="*/ 39211647 w 7704000"/>
                <a:gd name="T3" fmla="*/ 0 h 1200000"/>
                <a:gd name="T4" fmla="*/ 63549883 w 7704000"/>
                <a:gd name="T5" fmla="*/ 1 h 1200000"/>
                <a:gd name="T6" fmla="*/ 72338713 w 7704000"/>
                <a:gd name="T7" fmla="*/ 1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6350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39552" y="1052736"/>
            <a:ext cx="76328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human history is a race between education and catastrophe</a:t>
            </a:r>
          </a:p>
          <a:p>
            <a:pPr marL="342900" lvl="0" indent="-342900" algn="r" eaLnBrk="0" hangingPunct="0">
              <a:spcBef>
                <a:spcPct val="20000"/>
              </a:spcBef>
            </a:pPr>
            <a:r>
              <a:rPr lang="en-GB" sz="3200" dirty="0" smtClean="0">
                <a:latin typeface="+mn-lt"/>
              </a:rPr>
              <a:t>H. G. Wells 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lvl="0" indent="-342900" eaLnBrk="0" hangingPunct="0">
              <a:spcBef>
                <a:spcPct val="20000"/>
              </a:spcBef>
            </a:pPr>
            <a:r>
              <a:rPr lang="en-GB" sz="3200" dirty="0" smtClean="0">
                <a:latin typeface="+mn-lt"/>
              </a:rPr>
              <a:t>	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human history is a race between </a:t>
            </a:r>
            <a:r>
              <a:rPr kumimoji="0" lang="en-GB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changing behaviour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catastrophe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>
          <a:xfrm>
            <a:off x="1187623" y="857250"/>
            <a:ext cx="5027439" cy="1635646"/>
          </a:xfrm>
        </p:spPr>
        <p:txBody>
          <a:bodyPr/>
          <a:lstStyle/>
          <a:p>
            <a:pPr algn="l" eaLnBrk="1" hangingPunct="1"/>
            <a:r>
              <a:rPr lang="nb-NO" sz="2000" b="1" dirty="0" smtClean="0">
                <a:solidFill>
                  <a:srgbClr val="43BB0D"/>
                </a:solidFill>
              </a:rPr>
              <a:t>P</a:t>
            </a:r>
            <a:r>
              <a:rPr lang="nb-NO" sz="2000" dirty="0" smtClean="0"/>
              <a:t>artnership for </a:t>
            </a:r>
            <a:br>
              <a:rPr lang="nb-NO" sz="2000" dirty="0" smtClean="0"/>
            </a:br>
            <a:r>
              <a:rPr lang="nb-NO" sz="2000" b="1" dirty="0" smtClean="0">
                <a:solidFill>
                  <a:srgbClr val="43BB0D"/>
                </a:solidFill>
              </a:rPr>
              <a:t>E</a:t>
            </a:r>
            <a:r>
              <a:rPr lang="nb-NO" sz="2000" dirty="0" smtClean="0"/>
              <a:t>ducation and research about </a:t>
            </a:r>
            <a:br>
              <a:rPr lang="nb-NO" sz="2000" dirty="0" smtClean="0"/>
            </a:br>
            <a:r>
              <a:rPr lang="nb-NO" sz="2000" b="1" dirty="0" smtClean="0">
                <a:solidFill>
                  <a:srgbClr val="43BB0D"/>
                </a:solidFill>
              </a:rPr>
              <a:t>R</a:t>
            </a:r>
            <a:r>
              <a:rPr lang="nb-NO" sz="2000" dirty="0" smtClean="0"/>
              <a:t>esponsible </a:t>
            </a:r>
            <a:br>
              <a:rPr lang="nb-NO" sz="2000" dirty="0" smtClean="0"/>
            </a:br>
            <a:r>
              <a:rPr lang="nb-NO" sz="2000" b="1" dirty="0" smtClean="0">
                <a:solidFill>
                  <a:srgbClr val="43BB0D"/>
                </a:solidFill>
              </a:rPr>
              <a:t>L</a:t>
            </a:r>
            <a:r>
              <a:rPr lang="nb-NO" sz="2000" dirty="0" smtClean="0"/>
              <a:t>iving</a:t>
            </a:r>
            <a:endParaRPr lang="sl-SI" sz="2000" dirty="0" smtClean="0"/>
          </a:p>
        </p:txBody>
      </p:sp>
      <p:sp>
        <p:nvSpPr>
          <p:cNvPr id="31747" name="Subtitle 2"/>
          <p:cNvSpPr>
            <a:spLocks noGrp="1"/>
          </p:cNvSpPr>
          <p:nvPr>
            <p:ph type="subTitle" idx="1"/>
          </p:nvPr>
        </p:nvSpPr>
        <p:spPr>
          <a:xfrm>
            <a:off x="1115616" y="2492896"/>
            <a:ext cx="7056784" cy="1864793"/>
          </a:xfrm>
        </p:spPr>
        <p:txBody>
          <a:bodyPr/>
          <a:lstStyle/>
          <a:p>
            <a:pPr eaLnBrk="1" hangingPunct="1"/>
            <a:r>
              <a:rPr lang="nb-NO" dirty="0" smtClean="0">
                <a:solidFill>
                  <a:schemeClr val="tx1"/>
                </a:solidFill>
              </a:rPr>
              <a:t>Thanks!</a:t>
            </a:r>
          </a:p>
          <a:p>
            <a:pPr eaLnBrk="1" hangingPunct="1"/>
            <a:endParaRPr lang="nb-NO" sz="1200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80000"/>
              </a:lnSpc>
              <a:buFont typeface="Arial" charset="0"/>
              <a:buChar char="•"/>
              <a:defRPr/>
            </a:pPr>
            <a:r>
              <a:rPr lang="nb-NO" sz="2400" dirty="0" smtClean="0">
                <a:solidFill>
                  <a:schemeClr val="tx1"/>
                </a:solidFill>
              </a:rPr>
              <a:t>PERL Conference, 14-15 March 2011, Istanbul</a:t>
            </a:r>
          </a:p>
          <a:p>
            <a:pPr marL="342900" indent="-342900" algn="l">
              <a:lnSpc>
                <a:spcPct val="80000"/>
              </a:lnSpc>
              <a:buFont typeface="Arial" charset="0"/>
              <a:buChar char="•"/>
              <a:defRPr/>
            </a:pPr>
            <a:r>
              <a:rPr lang="nb-NO" sz="2400" dirty="0" smtClean="0">
                <a:solidFill>
                  <a:schemeClr val="tx1"/>
                </a:solidFill>
              </a:rPr>
              <a:t>Student Essay and Film Compeitions close January 2011</a:t>
            </a:r>
            <a:endParaRPr lang="sl-SI" sz="2400" dirty="0" smtClean="0">
              <a:solidFill>
                <a:schemeClr val="tx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7485063"/>
            <a:chOff x="1" y="-23"/>
            <a:chExt cx="9143999" cy="7484362"/>
          </a:xfrm>
        </p:grpSpPr>
        <p:sp>
          <p:nvSpPr>
            <p:cNvPr id="31750" name="Rectangle 2"/>
            <p:cNvSpPr>
              <a:spLocks noChangeArrowheads="1"/>
            </p:cNvSpPr>
            <p:nvPr/>
          </p:nvSpPr>
          <p:spPr bwMode="auto">
            <a:xfrm>
              <a:off x="500034" y="-22"/>
              <a:ext cx="8001056" cy="709612"/>
            </a:xfrm>
            <a:prstGeom prst="rect">
              <a:avLst/>
            </a:prstGeom>
            <a:solidFill>
              <a:srgbClr val="43BB0D"/>
            </a:solidFill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nb-NO">
                <a:latin typeface="Calibri" pitchFamily="34" charset="0"/>
              </a:endParaRPr>
            </a:p>
          </p:txBody>
        </p:sp>
        <p:sp>
          <p:nvSpPr>
            <p:cNvPr id="31751" name="Rectangle 3"/>
            <p:cNvSpPr>
              <a:spLocks noChangeArrowheads="1"/>
            </p:cNvSpPr>
            <p:nvPr/>
          </p:nvSpPr>
          <p:spPr bwMode="auto">
            <a:xfrm>
              <a:off x="714348" y="6149999"/>
              <a:ext cx="8143932" cy="708025"/>
            </a:xfrm>
            <a:prstGeom prst="rect">
              <a:avLst/>
            </a:prstGeom>
            <a:solidFill>
              <a:srgbClr val="43BB0D"/>
            </a:solidFill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nb-NO">
                <a:latin typeface="Calibri" pitchFamily="34" charset="0"/>
              </a:endParaRPr>
            </a:p>
          </p:txBody>
        </p:sp>
        <p:pic>
          <p:nvPicPr>
            <p:cNvPr id="31752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6660232" y="908612"/>
              <a:ext cx="1194497" cy="155393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31753" name="Freeform 15"/>
            <p:cNvSpPr>
              <a:spLocks/>
            </p:cNvSpPr>
            <p:nvPr/>
          </p:nvSpPr>
          <p:spPr bwMode="auto">
            <a:xfrm rot="1219659">
              <a:off x="1002096" y="3682167"/>
              <a:ext cx="7413389" cy="3396972"/>
            </a:xfrm>
            <a:custGeom>
              <a:avLst/>
              <a:gdLst>
                <a:gd name="T0" fmla="*/ 0 w 7704000"/>
                <a:gd name="T1" fmla="*/ 2147483647 h 1200000"/>
                <a:gd name="T2" fmla="*/ 2090107 w 7704000"/>
                <a:gd name="T3" fmla="*/ 2147483647 h 1200000"/>
                <a:gd name="T4" fmla="*/ 3387417 w 7704000"/>
                <a:gd name="T5" fmla="*/ 2147483647 h 1200000"/>
                <a:gd name="T6" fmla="*/ 3855894 w 7704000"/>
                <a:gd name="T7" fmla="*/ 2147483647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  <p:sp>
          <p:nvSpPr>
            <p:cNvPr id="31754" name="Freeform 17"/>
            <p:cNvSpPr>
              <a:spLocks/>
            </p:cNvSpPr>
            <p:nvPr/>
          </p:nvSpPr>
          <p:spPr bwMode="auto">
            <a:xfrm rot="554117">
              <a:off x="457151" y="4555749"/>
              <a:ext cx="8673710" cy="874786"/>
            </a:xfrm>
            <a:custGeom>
              <a:avLst/>
              <a:gdLst>
                <a:gd name="T0" fmla="*/ 0 w 7704000"/>
                <a:gd name="T1" fmla="*/ 4056 h 1200000"/>
                <a:gd name="T2" fmla="*/ 35282094 w 7704000"/>
                <a:gd name="T3" fmla="*/ 405 h 1200000"/>
                <a:gd name="T4" fmla="*/ 57181315 w 7704000"/>
                <a:gd name="T5" fmla="*/ 1623 h 1200000"/>
                <a:gd name="T6" fmla="*/ 65089250 w 7704000"/>
                <a:gd name="T7" fmla="*/ 893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25400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  <p:sp>
          <p:nvSpPr>
            <p:cNvPr id="31755" name="Freeform 18"/>
            <p:cNvSpPr>
              <a:spLocks/>
            </p:cNvSpPr>
            <p:nvPr/>
          </p:nvSpPr>
          <p:spPr bwMode="auto">
            <a:xfrm rot="554117">
              <a:off x="304292" y="4629058"/>
              <a:ext cx="8803653" cy="992279"/>
            </a:xfrm>
            <a:custGeom>
              <a:avLst/>
              <a:gdLst>
                <a:gd name="T0" fmla="*/ 0 w 7704000"/>
                <a:gd name="T1" fmla="*/ 39204 h 1200000"/>
                <a:gd name="T2" fmla="*/ 46110341 w 7704000"/>
                <a:gd name="T3" fmla="*/ 3920 h 1200000"/>
                <a:gd name="T4" fmla="*/ 74730452 w 7704000"/>
                <a:gd name="T5" fmla="*/ 15682 h 1200000"/>
                <a:gd name="T6" fmla="*/ 85065645 w 7704000"/>
                <a:gd name="T7" fmla="*/ 8625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  <p:sp>
          <p:nvSpPr>
            <p:cNvPr id="31756" name="Freeform 19"/>
            <p:cNvSpPr>
              <a:spLocks/>
            </p:cNvSpPr>
            <p:nvPr/>
          </p:nvSpPr>
          <p:spPr bwMode="auto">
            <a:xfrm rot="554117">
              <a:off x="288527" y="4701532"/>
              <a:ext cx="8815921" cy="984400"/>
            </a:xfrm>
            <a:custGeom>
              <a:avLst/>
              <a:gdLst>
                <a:gd name="T0" fmla="*/ 0 w 7704000"/>
                <a:gd name="T1" fmla="*/ 33963 h 1200000"/>
                <a:gd name="T2" fmla="*/ 47280733 w 7704000"/>
                <a:gd name="T3" fmla="*/ 3396 h 1200000"/>
                <a:gd name="T4" fmla="*/ 76627508 w 7704000"/>
                <a:gd name="T5" fmla="*/ 13586 h 1200000"/>
                <a:gd name="T6" fmla="*/ 87224718 w 7704000"/>
                <a:gd name="T7" fmla="*/ 7472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  <p:sp>
          <p:nvSpPr>
            <p:cNvPr id="31757" name="Freeform 15"/>
            <p:cNvSpPr>
              <a:spLocks/>
            </p:cNvSpPr>
            <p:nvPr/>
          </p:nvSpPr>
          <p:spPr bwMode="auto">
            <a:xfrm rot="1219659">
              <a:off x="949152" y="3751182"/>
              <a:ext cx="7388572" cy="3498995"/>
            </a:xfrm>
            <a:custGeom>
              <a:avLst/>
              <a:gdLst>
                <a:gd name="T0" fmla="*/ 0 w 7704000"/>
                <a:gd name="T1" fmla="*/ 2147483647 h 1200000"/>
                <a:gd name="T2" fmla="*/ 1967690 w 7704000"/>
                <a:gd name="T3" fmla="*/ 2147483647 h 1200000"/>
                <a:gd name="T4" fmla="*/ 3188998 w 7704000"/>
                <a:gd name="T5" fmla="*/ 2147483647 h 1200000"/>
                <a:gd name="T6" fmla="*/ 3630041 w 7704000"/>
                <a:gd name="T7" fmla="*/ 2147483647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  <p:sp>
          <p:nvSpPr>
            <p:cNvPr id="31758" name="Freeform 15"/>
            <p:cNvSpPr>
              <a:spLocks/>
            </p:cNvSpPr>
            <p:nvPr/>
          </p:nvSpPr>
          <p:spPr bwMode="auto">
            <a:xfrm rot="1219659">
              <a:off x="1030774" y="3943171"/>
              <a:ext cx="7296766" cy="3541168"/>
            </a:xfrm>
            <a:custGeom>
              <a:avLst/>
              <a:gdLst>
                <a:gd name="T0" fmla="*/ 0 w 7704000"/>
                <a:gd name="T1" fmla="*/ 2147483647 h 1200000"/>
                <a:gd name="T2" fmla="*/ 1571139 w 7704000"/>
                <a:gd name="T3" fmla="*/ 2147483647 h 1200000"/>
                <a:gd name="T4" fmla="*/ 2546325 w 7704000"/>
                <a:gd name="T5" fmla="*/ 2147483647 h 1200000"/>
                <a:gd name="T6" fmla="*/ 2898476 w 7704000"/>
                <a:gd name="T7" fmla="*/ 2147483647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  <p:sp>
          <p:nvSpPr>
            <p:cNvPr id="31759" name="Freeform 19"/>
            <p:cNvSpPr>
              <a:spLocks/>
            </p:cNvSpPr>
            <p:nvPr/>
          </p:nvSpPr>
          <p:spPr bwMode="auto">
            <a:xfrm rot="554117">
              <a:off x="717616" y="5003107"/>
              <a:ext cx="7827960" cy="672965"/>
            </a:xfrm>
            <a:custGeom>
              <a:avLst/>
              <a:gdLst>
                <a:gd name="T0" fmla="*/ 0 w 7704000"/>
                <a:gd name="T1" fmla="*/ 36 h 1200000"/>
                <a:gd name="T2" fmla="*/ 5565973 w 7704000"/>
                <a:gd name="T3" fmla="*/ 3 h 1200000"/>
                <a:gd name="T4" fmla="*/ 9020714 w 7704000"/>
                <a:gd name="T5" fmla="*/ 15 h 1200000"/>
                <a:gd name="T6" fmla="*/ 10268261 w 7704000"/>
                <a:gd name="T7" fmla="*/ 8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  <p:sp>
          <p:nvSpPr>
            <p:cNvPr id="31760" name="Rectangle 5"/>
            <p:cNvSpPr>
              <a:spLocks noChangeArrowheads="1"/>
            </p:cNvSpPr>
            <p:nvPr/>
          </p:nvSpPr>
          <p:spPr bwMode="auto">
            <a:xfrm rot="-5400000">
              <a:off x="-3068637" y="3068616"/>
              <a:ext cx="6858002" cy="720725"/>
            </a:xfrm>
            <a:prstGeom prst="rect">
              <a:avLst/>
            </a:prstGeom>
            <a:solidFill>
              <a:srgbClr val="43BB0D"/>
            </a:solidFill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nb-NO">
                <a:latin typeface="Calibri" pitchFamily="34" charset="0"/>
              </a:endParaRPr>
            </a:p>
          </p:txBody>
        </p:sp>
        <p:sp>
          <p:nvSpPr>
            <p:cNvPr id="31761" name="Freeform 15"/>
            <p:cNvSpPr>
              <a:spLocks/>
            </p:cNvSpPr>
            <p:nvPr/>
          </p:nvSpPr>
          <p:spPr bwMode="auto">
            <a:xfrm rot="1219659">
              <a:off x="2336325" y="3870423"/>
              <a:ext cx="6026411" cy="3426655"/>
            </a:xfrm>
            <a:custGeom>
              <a:avLst/>
              <a:gdLst>
                <a:gd name="T0" fmla="*/ 0 w 7704000"/>
                <a:gd name="T1" fmla="*/ 2147483647 h 1200000"/>
                <a:gd name="T2" fmla="*/ 50226 w 7704000"/>
                <a:gd name="T3" fmla="*/ 2147483647 h 1200000"/>
                <a:gd name="T4" fmla="*/ 81400 w 7704000"/>
                <a:gd name="T5" fmla="*/ 2147483647 h 1200000"/>
                <a:gd name="T6" fmla="*/ 92658 w 7704000"/>
                <a:gd name="T7" fmla="*/ 2147483647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9525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  <p:sp>
          <p:nvSpPr>
            <p:cNvPr id="31762" name="Rectangle 4"/>
            <p:cNvSpPr>
              <a:spLocks noChangeArrowheads="1"/>
            </p:cNvSpPr>
            <p:nvPr/>
          </p:nvSpPr>
          <p:spPr bwMode="auto">
            <a:xfrm rot="-5400000">
              <a:off x="5355432" y="3069408"/>
              <a:ext cx="6858000" cy="719137"/>
            </a:xfrm>
            <a:prstGeom prst="rect">
              <a:avLst/>
            </a:prstGeom>
            <a:solidFill>
              <a:srgbClr val="43BB0D"/>
            </a:solidFill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nb-NO">
                <a:latin typeface="Calibri" pitchFamily="34" charset="0"/>
              </a:endParaRPr>
            </a:p>
          </p:txBody>
        </p:sp>
      </p:grpSp>
      <p:sp>
        <p:nvSpPr>
          <p:cNvPr id="18" name="Subtitle 2"/>
          <p:cNvSpPr txBox="1">
            <a:spLocks/>
          </p:cNvSpPr>
          <p:nvPr/>
        </p:nvSpPr>
        <p:spPr bwMode="auto">
          <a:xfrm>
            <a:off x="1571625" y="5357813"/>
            <a:ext cx="60721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nb-NO" sz="2000" dirty="0">
                <a:latin typeface="+mn-lt"/>
              </a:rPr>
              <a:t>www.perlprojects.org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nb-NO" sz="2000" dirty="0">
                <a:latin typeface="+mn-lt"/>
              </a:rPr>
              <a:t>PERL@hihm.no</a:t>
            </a:r>
            <a:endParaRPr lang="sl-SI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91513" cy="2476500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/>
          </a:p>
          <a:p>
            <a:endParaRPr lang="en-US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63" y="6038850"/>
            <a:ext cx="9151937" cy="747713"/>
            <a:chOff x="4811" y="6039614"/>
            <a:chExt cx="9152420" cy="746948"/>
          </a:xfrm>
        </p:grpSpPr>
        <p:sp>
          <p:nvSpPr>
            <p:cNvPr id="6149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400">
                <a:solidFill>
                  <a:srgbClr val="43BB0D"/>
                </a:solidFill>
                <a:cs typeface="Arial" pitchFamily="34" charset="0"/>
              </a:endParaRPr>
            </a:p>
          </p:txBody>
        </p:sp>
        <p:pic>
          <p:nvPicPr>
            <p:cNvPr id="6150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6151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3 h 1200000"/>
                <a:gd name="T2" fmla="*/ 39211647 w 7704000"/>
                <a:gd name="T3" fmla="*/ 0 h 1200000"/>
                <a:gd name="T4" fmla="*/ 63549883 w 7704000"/>
                <a:gd name="T5" fmla="*/ 1 h 1200000"/>
                <a:gd name="T6" fmla="*/ 72338713 w 7704000"/>
                <a:gd name="T7" fmla="*/ 1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6350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87624" y="1052736"/>
            <a:ext cx="74991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Science –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Neo-liberal economics –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‘invisible hand’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err="1" smtClean="0">
                <a:latin typeface="+mn-lt"/>
              </a:rPr>
              <a:t>Globalisation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Postmodernism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3200" dirty="0" smtClean="0">
                <a:latin typeface="+mn-lt"/>
              </a:rPr>
              <a:t>Experts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wrong, ought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be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ethics and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values</a:t>
            </a:r>
          </a:p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Universal – Human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Moral experts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(role models)?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800100" marR="0" lvl="1" indent="-342900" defTabSz="914400" eaLnBrk="0" latinLnBrk="0" hangingPunct="0">
              <a:spcBef>
                <a:spcPct val="20000"/>
              </a:spcBef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3200" dirty="0" smtClean="0">
                <a:latin typeface="+mn-lt"/>
              </a:rPr>
              <a:t>Everyone – society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G:\LUNA\VIT\FELLES\PERL\PERL\PERL 1 Oct 2009 - 30 Sept 2012\External meetings\Universtiy of Brighton INDICATORS, SUSTAINABILITY AND VALUES conference\who is who compres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4664"/>
            <a:ext cx="3789828" cy="5616184"/>
          </a:xfrm>
          <a:prstGeom prst="rect">
            <a:avLst/>
          </a:prstGeom>
          <a:noFill/>
        </p:spPr>
      </p:pic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91513" cy="2476500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/>
          </a:p>
          <a:p>
            <a:endParaRPr lang="en-US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63" y="6038850"/>
            <a:ext cx="9151937" cy="747713"/>
            <a:chOff x="4811" y="6039614"/>
            <a:chExt cx="9152420" cy="746948"/>
          </a:xfrm>
        </p:grpSpPr>
        <p:sp>
          <p:nvSpPr>
            <p:cNvPr id="6149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400">
                <a:solidFill>
                  <a:srgbClr val="43BB0D"/>
                </a:solidFill>
                <a:cs typeface="Arial" pitchFamily="34" charset="0"/>
              </a:endParaRPr>
            </a:p>
          </p:txBody>
        </p:sp>
        <p:pic>
          <p:nvPicPr>
            <p:cNvPr id="6150" name="Picture 7"/>
            <p:cNvPicPr>
              <a:picLocks noChangeAspect="1" noChangeArrowheads="1"/>
            </p:cNvPicPr>
            <p:nvPr/>
          </p:nvPicPr>
          <p:blipFill>
            <a:blip r:embed="rId4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6151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3 h 1200000"/>
                <a:gd name="T2" fmla="*/ 39211647 w 7704000"/>
                <a:gd name="T3" fmla="*/ 0 h 1200000"/>
                <a:gd name="T4" fmla="*/ 63549883 w 7704000"/>
                <a:gd name="T5" fmla="*/ 1 h 1200000"/>
                <a:gd name="T6" fmla="*/ 72338713 w 7704000"/>
                <a:gd name="T7" fmla="*/ 1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6350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7544" y="1556792"/>
            <a:ext cx="47525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Loss of values?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More values and cultures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L</a:t>
            </a:r>
            <a:r>
              <a:rPr lang="en-US" sz="3200" noProof="0" dirty="0" err="1" smtClean="0">
                <a:latin typeface="+mn-lt"/>
              </a:rPr>
              <a:t>oss</a:t>
            </a:r>
            <a:r>
              <a:rPr lang="en-US" sz="3200" noProof="0" dirty="0" smtClean="0">
                <a:latin typeface="+mn-lt"/>
              </a:rPr>
              <a:t> of stable and enduring ‘frames of reference’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91513" cy="2476500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/>
          </a:p>
          <a:p>
            <a:endParaRPr lang="en-US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63" y="6038850"/>
            <a:ext cx="9151937" cy="747713"/>
            <a:chOff x="4811" y="6039614"/>
            <a:chExt cx="9152420" cy="746948"/>
          </a:xfrm>
        </p:grpSpPr>
        <p:sp>
          <p:nvSpPr>
            <p:cNvPr id="6149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400">
                <a:solidFill>
                  <a:srgbClr val="43BB0D"/>
                </a:solidFill>
                <a:cs typeface="Arial" pitchFamily="34" charset="0"/>
              </a:endParaRPr>
            </a:p>
          </p:txBody>
        </p:sp>
        <p:pic>
          <p:nvPicPr>
            <p:cNvPr id="6150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6151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3 h 1200000"/>
                <a:gd name="T2" fmla="*/ 39211647 w 7704000"/>
                <a:gd name="T3" fmla="*/ 0 h 1200000"/>
                <a:gd name="T4" fmla="*/ 63549883 w 7704000"/>
                <a:gd name="T5" fmla="*/ 1 h 1200000"/>
                <a:gd name="T6" fmla="*/ 72338713 w 7704000"/>
                <a:gd name="T7" fmla="*/ 1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6350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71600" y="1124744"/>
            <a:ext cx="69127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“What we are facing is not so much a crisis of values but rather a crisis concerning the very meaning of values and our capacity for self-governance. 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urgent question is this how to orient ourselves among values”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Kōichirō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Matsuura, former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DG UNESCO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91513" cy="2476500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/>
          </a:p>
          <a:p>
            <a:endParaRPr lang="en-US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63" y="6038850"/>
            <a:ext cx="9151937" cy="747713"/>
            <a:chOff x="4811" y="6039614"/>
            <a:chExt cx="9152420" cy="746948"/>
          </a:xfrm>
        </p:grpSpPr>
        <p:sp>
          <p:nvSpPr>
            <p:cNvPr id="6149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1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20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400">
                <a:solidFill>
                  <a:srgbClr val="43BB0D"/>
                </a:solidFill>
                <a:cs typeface="Arial" pitchFamily="34" charset="0"/>
              </a:endParaRPr>
            </a:p>
          </p:txBody>
        </p:sp>
        <p:pic>
          <p:nvPicPr>
            <p:cNvPr id="6150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6151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3 h 1200000"/>
                <a:gd name="T2" fmla="*/ 39211647 w 7704000"/>
                <a:gd name="T3" fmla="*/ 0 h 1200000"/>
                <a:gd name="T4" fmla="*/ 63549883 w 7704000"/>
                <a:gd name="T5" fmla="*/ 1 h 1200000"/>
                <a:gd name="T6" fmla="*/ 72338713 w 7704000"/>
                <a:gd name="T7" fmla="*/ 1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6350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</p:grpSp>
      <p:sp>
        <p:nvSpPr>
          <p:cNvPr id="9" name="Rectangle 8"/>
          <p:cNvSpPr/>
          <p:nvPr/>
        </p:nvSpPr>
        <p:spPr>
          <a:xfrm>
            <a:off x="1619672" y="980728"/>
            <a:ext cx="5976664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3600" dirty="0" smtClean="0">
                <a:latin typeface="+mn-lt"/>
              </a:rPr>
              <a:t>Empower individuals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sz="3600" dirty="0" smtClean="0">
              <a:latin typeface="+mn-lt"/>
            </a:endParaRPr>
          </a:p>
          <a:p>
            <a:pPr marL="1200150" lvl="1" indent="-742950" eaLnBrk="0" hangingPunct="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600" dirty="0" smtClean="0">
                <a:latin typeface="+mn-lt"/>
              </a:rPr>
              <a:t>Cope</a:t>
            </a:r>
          </a:p>
          <a:p>
            <a:pPr marL="1200150" lvl="1" indent="-742950" eaLnBrk="0" hangingPunct="0">
              <a:lnSpc>
                <a:spcPct val="11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600" dirty="0" smtClean="0">
                <a:latin typeface="+mn-lt"/>
              </a:rPr>
              <a:t>Create the future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91513" cy="2476500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/>
          </a:p>
          <a:p>
            <a:endParaRPr lang="en-US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63" y="6038850"/>
            <a:ext cx="9151937" cy="747713"/>
            <a:chOff x="4811" y="6039614"/>
            <a:chExt cx="9152420" cy="746948"/>
          </a:xfrm>
        </p:grpSpPr>
        <p:sp>
          <p:nvSpPr>
            <p:cNvPr id="6149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US" b="1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200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100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200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100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200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100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200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400" dirty="0">
                <a:solidFill>
                  <a:srgbClr val="43BB0D"/>
                </a:solidFill>
                <a:cs typeface="Arial" pitchFamily="34" charset="0"/>
              </a:endParaRPr>
            </a:p>
          </p:txBody>
        </p:sp>
        <p:pic>
          <p:nvPicPr>
            <p:cNvPr id="6150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6151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3 h 1200000"/>
                <a:gd name="T2" fmla="*/ 39211647 w 7704000"/>
                <a:gd name="T3" fmla="*/ 0 h 1200000"/>
                <a:gd name="T4" fmla="*/ 63549883 w 7704000"/>
                <a:gd name="T5" fmla="*/ 1 h 1200000"/>
                <a:gd name="T6" fmla="*/ 72338713 w 7704000"/>
                <a:gd name="T7" fmla="*/ 1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6350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067944" y="1196752"/>
            <a:ext cx="507605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+mn-lt"/>
              </a:rPr>
              <a:t>I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‘global citizenship’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+mn-lt"/>
              </a:rPr>
              <a:t>(sustainability?)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1" name="Picture 1" descr="G:\LUNA\VIT\FELLES\PERL\PERL\PERL 1 Oct 2009 - 30 Sept 2012\External meetings\Universtiy of Brighton INDICATORS, SUSTAINABILITY AND VALUES conference\girl and globe compress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40768"/>
            <a:ext cx="3360961" cy="2376264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What can we build on?</a:t>
            </a:r>
            <a:endParaRPr lang="sl-SI" dirty="0" smtClean="0"/>
          </a:p>
        </p:txBody>
      </p:sp>
      <p:pic>
        <p:nvPicPr>
          <p:cNvPr id="25602" name="Picture 2" descr="G:\LUNA\VIT\FELLES\PERL\PERL\PERL 1 Oct 2009 - 30 Sept 2012\External meetings\Universtiy of Brighton INDICATORS, SUSTAINABILITY AND VALUES conference\Blog compress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429000"/>
            <a:ext cx="3072629" cy="2596016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07504" y="3933055"/>
            <a:ext cx="5832648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+mn-lt"/>
              </a:rPr>
              <a:t>	N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forms of communication and expression, association and solidarity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1"/>
            <a:ext cx="8229600" cy="2880320"/>
          </a:xfrm>
        </p:spPr>
        <p:txBody>
          <a:bodyPr>
            <a:normAutofit/>
          </a:bodyPr>
          <a:lstStyle/>
          <a:p>
            <a:r>
              <a:rPr lang="en-GB" dirty="0" smtClean="0"/>
              <a:t>From psychology, people want to</a:t>
            </a:r>
          </a:p>
          <a:p>
            <a:pPr lvl="1"/>
            <a:r>
              <a:rPr lang="en-GB" dirty="0" smtClean="0"/>
              <a:t>understand</a:t>
            </a:r>
          </a:p>
          <a:p>
            <a:pPr lvl="1"/>
            <a:r>
              <a:rPr lang="en-GB" dirty="0" smtClean="0"/>
              <a:t>learn</a:t>
            </a:r>
          </a:p>
          <a:p>
            <a:pPr lvl="1"/>
            <a:r>
              <a:rPr lang="en-GB" dirty="0" smtClean="0"/>
              <a:t>participate</a:t>
            </a:r>
          </a:p>
        </p:txBody>
      </p:sp>
      <p:pic>
        <p:nvPicPr>
          <p:cNvPr id="23553" name="Picture 1" descr="G:\LUNA\VIT\FELLES\PERL\PERL\PERL 1 Oct 2009 - 30 Sept 2012\External meetings\Universtiy of Brighton INDICATORS, SUSTAINABILITY AND VALUES conference\lifestyle BBQ compres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39" y="1350789"/>
            <a:ext cx="4211961" cy="279997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67544" y="278092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3200" dirty="0" smtClean="0">
                <a:latin typeface="+mn-lt"/>
              </a:rPr>
              <a:t>Only if people are </a:t>
            </a:r>
            <a:r>
              <a:rPr lang="en-GB" sz="3200" b="1" dirty="0" smtClean="0">
                <a:latin typeface="+mn-lt"/>
              </a:rPr>
              <a:t>engaged </a:t>
            </a:r>
            <a:r>
              <a:rPr lang="en-GB" sz="3200" dirty="0" smtClean="0">
                <a:latin typeface="+mn-lt"/>
              </a:rPr>
              <a:t>in ways consistent with values and identities (how)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4797152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3200" b="1" dirty="0" smtClean="0">
                <a:latin typeface="+mn-lt"/>
              </a:rPr>
              <a:t>purchasing</a:t>
            </a:r>
            <a:r>
              <a:rPr lang="en-GB" sz="3200" dirty="0" smtClean="0">
                <a:latin typeface="+mn-lt"/>
              </a:rPr>
              <a:t> and other </a:t>
            </a:r>
            <a:r>
              <a:rPr lang="en-GB" sz="3200" b="1" dirty="0" smtClean="0">
                <a:latin typeface="+mn-lt"/>
              </a:rPr>
              <a:t>lifestyle behaviours </a:t>
            </a:r>
            <a:r>
              <a:rPr lang="en-GB" sz="3200" dirty="0" smtClean="0">
                <a:latin typeface="+mn-lt"/>
              </a:rPr>
              <a:t>are expressions of our identities (what)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91513" cy="2476500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/>
          </a:p>
          <a:p>
            <a:endParaRPr lang="en-US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63" y="6038850"/>
            <a:ext cx="9151937" cy="747713"/>
            <a:chOff x="4811" y="6039614"/>
            <a:chExt cx="9152420" cy="746948"/>
          </a:xfrm>
        </p:grpSpPr>
        <p:sp>
          <p:nvSpPr>
            <p:cNvPr id="6149" name="Text Box 6"/>
            <p:cNvSpPr txBox="1">
              <a:spLocks noChangeArrowheads="1"/>
            </p:cNvSpPr>
            <p:nvPr/>
          </p:nvSpPr>
          <p:spPr bwMode="auto">
            <a:xfrm>
              <a:off x="1214414" y="6357958"/>
              <a:ext cx="5214910" cy="35557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pPr algn="ctr"/>
              <a:r>
                <a:rPr lang="en-US" b="1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P</a:t>
              </a:r>
              <a:r>
                <a:rPr lang="en-US" sz="1200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artnership for</a:t>
              </a:r>
              <a:r>
                <a:rPr lang="en-US" sz="1100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</a:t>
              </a:r>
              <a:r>
                <a:rPr lang="en-US" sz="1200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ducation and Research about</a:t>
              </a:r>
              <a:r>
                <a:rPr lang="en-US" sz="1100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R</a:t>
              </a:r>
              <a:r>
                <a:rPr lang="en-US" sz="1200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esponsible</a:t>
              </a:r>
              <a:r>
                <a:rPr lang="en-US" sz="1100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 </a:t>
              </a:r>
              <a:r>
                <a:rPr lang="en-US" b="1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L</a:t>
              </a:r>
              <a:r>
                <a:rPr lang="en-US" sz="1200" dirty="0">
                  <a:solidFill>
                    <a:srgbClr val="43BB0D"/>
                  </a:solidFill>
                  <a:latin typeface="Arial Unicode MS" pitchFamily="34" charset="-128"/>
                  <a:cs typeface="Arial" pitchFamily="34" charset="0"/>
                </a:rPr>
                <a:t>iving</a:t>
              </a:r>
              <a:endParaRPr lang="sl-SI" sz="1400" dirty="0">
                <a:solidFill>
                  <a:srgbClr val="43BB0D"/>
                </a:solidFill>
                <a:cs typeface="Arial" pitchFamily="34" charset="0"/>
              </a:endParaRPr>
            </a:p>
          </p:txBody>
        </p:sp>
        <p:pic>
          <p:nvPicPr>
            <p:cNvPr id="6150" name="Picture 7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l="12044" t="11125" r="7986" b="8482"/>
            <a:stretch>
              <a:fillRect/>
            </a:stretch>
          </p:blipFill>
          <p:spPr bwMode="auto">
            <a:xfrm>
              <a:off x="714348" y="6215082"/>
              <a:ext cx="439293" cy="571480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sp>
          <p:nvSpPr>
            <p:cNvPr id="6151" name="Freeform 17"/>
            <p:cNvSpPr>
              <a:spLocks/>
            </p:cNvSpPr>
            <p:nvPr/>
          </p:nvSpPr>
          <p:spPr bwMode="auto">
            <a:xfrm rot="225706">
              <a:off x="4811" y="6039614"/>
              <a:ext cx="9152420" cy="447217"/>
            </a:xfrm>
            <a:custGeom>
              <a:avLst/>
              <a:gdLst>
                <a:gd name="T0" fmla="*/ 0 w 7704000"/>
                <a:gd name="T1" fmla="*/ 3 h 1200000"/>
                <a:gd name="T2" fmla="*/ 39211647 w 7704000"/>
                <a:gd name="T3" fmla="*/ 0 h 1200000"/>
                <a:gd name="T4" fmla="*/ 63549883 w 7704000"/>
                <a:gd name="T5" fmla="*/ 1 h 1200000"/>
                <a:gd name="T6" fmla="*/ 72338713 w 7704000"/>
                <a:gd name="T7" fmla="*/ 1 h 120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04000"/>
                <a:gd name="T13" fmla="*/ 0 h 1200000"/>
                <a:gd name="T14" fmla="*/ 7704000 w 7704000"/>
                <a:gd name="T15" fmla="*/ 1200000 h 120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04000" h="1200000">
                  <a:moveTo>
                    <a:pt x="0" y="1200000"/>
                  </a:moveTo>
                  <a:cubicBezTo>
                    <a:pt x="1524000" y="720000"/>
                    <a:pt x="3048000" y="240000"/>
                    <a:pt x="4176000" y="120000"/>
                  </a:cubicBezTo>
                  <a:cubicBezTo>
                    <a:pt x="5304000" y="0"/>
                    <a:pt x="6180000" y="456000"/>
                    <a:pt x="6768000" y="480000"/>
                  </a:cubicBezTo>
                  <a:cubicBezTo>
                    <a:pt x="7356000" y="504000"/>
                    <a:pt x="7548000" y="312000"/>
                    <a:pt x="7704000" y="264000"/>
                  </a:cubicBezTo>
                </a:path>
              </a:pathLst>
            </a:custGeom>
            <a:noFill/>
            <a:ln w="6350" cap="flat" cmpd="sng" algn="ctr">
              <a:solidFill>
                <a:srgbClr val="AFFF5F"/>
              </a:solidFill>
              <a:prstDash val="solid"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nb-NO"/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067944" y="1196752"/>
            <a:ext cx="507605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Consumption motivation</a:t>
            </a:r>
            <a:endParaRPr lang="sl-SI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07504" y="3933055"/>
            <a:ext cx="5832648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+mn-lt"/>
              </a:rPr>
              <a:t>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8" descr="skann0012"/>
          <p:cNvPicPr>
            <a:picLocks noChangeAspect="1" noChangeArrowheads="1"/>
          </p:cNvPicPr>
          <p:nvPr/>
        </p:nvPicPr>
        <p:blipFill>
          <a:blip r:embed="rId4" cstate="print"/>
          <a:srcRect l="2263" t="1244" r="754" b="1244"/>
          <a:stretch>
            <a:fillRect/>
          </a:stretch>
        </p:blipFill>
        <p:spPr bwMode="auto">
          <a:xfrm>
            <a:off x="2627784" y="1340768"/>
            <a:ext cx="3543312" cy="4320555"/>
          </a:xfrm>
          <a:prstGeom prst="rect">
            <a:avLst/>
          </a:prstGeom>
          <a:noFill/>
          <a:ln w="22225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13" name="Rektangel 4"/>
          <p:cNvSpPr>
            <a:spLocks noChangeArrowheads="1"/>
          </p:cNvSpPr>
          <p:nvPr/>
        </p:nvSpPr>
        <p:spPr bwMode="auto">
          <a:xfrm>
            <a:off x="467544" y="1484784"/>
            <a:ext cx="235743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Love  </a:t>
            </a:r>
            <a:endParaRPr lang="nb-NO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en-GB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GB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Acceptance</a:t>
            </a:r>
            <a:endParaRPr lang="nb-NO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en-GB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GB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Status</a:t>
            </a:r>
          </a:p>
          <a:p>
            <a:pPr eaLnBrk="0" hangingPunct="0"/>
            <a:endParaRPr lang="en-GB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GB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Fear</a:t>
            </a:r>
          </a:p>
          <a:p>
            <a:pPr eaLnBrk="0" hangingPunct="0"/>
            <a:endParaRPr lang="en-GB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GB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Need</a:t>
            </a:r>
            <a:endParaRPr lang="nb-NO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nb-NO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Rektangel 4"/>
          <p:cNvSpPr>
            <a:spLocks noChangeArrowheads="1"/>
          </p:cNvSpPr>
          <p:nvPr/>
        </p:nvSpPr>
        <p:spPr bwMode="auto">
          <a:xfrm>
            <a:off x="6395716" y="1412776"/>
            <a:ext cx="2748284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Popularity</a:t>
            </a:r>
          </a:p>
          <a:p>
            <a:pPr eaLnBrk="0" hangingPunct="0"/>
            <a:endParaRPr lang="nb-NO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GB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Availability</a:t>
            </a:r>
          </a:p>
          <a:p>
            <a:pPr eaLnBrk="0" hangingPunct="0"/>
            <a:endParaRPr lang="nb-NO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GB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Price</a:t>
            </a:r>
          </a:p>
          <a:p>
            <a:pPr eaLnBrk="0" hangingPunct="0"/>
            <a:endParaRPr lang="nb-NO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GB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Quality</a:t>
            </a:r>
          </a:p>
          <a:p>
            <a:pPr eaLnBrk="0" hangingPunct="0"/>
            <a:endParaRPr lang="nb-NO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GB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(Ecological/social concerns)</a:t>
            </a:r>
            <a:endParaRPr lang="nb-NO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512" y="5733256"/>
            <a:ext cx="4452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itchFamily="34" charset="0"/>
                <a:cs typeface="Times New Roman" pitchFamily="18" charset="0"/>
              </a:rPr>
              <a:t>“Price, chance, advertising” L. Berg </a:t>
            </a:r>
            <a:r>
              <a:rPr lang="en-GB" dirty="0" err="1" smtClean="0">
                <a:latin typeface="Calibri" pitchFamily="34" charset="0"/>
                <a:cs typeface="Times New Roman" pitchFamily="18" charset="0"/>
              </a:rPr>
              <a:t>SIFO</a:t>
            </a:r>
            <a:r>
              <a:rPr lang="en-GB" dirty="0" smtClean="0">
                <a:latin typeface="Calibri" pitchFamily="34" charset="0"/>
                <a:cs typeface="Times New Roman" pitchFamily="18" charset="0"/>
              </a:rPr>
              <a:t> 2009</a:t>
            </a:r>
            <a:endParaRPr lang="nb-N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4413</TotalTime>
  <Words>656</Words>
  <Application>Microsoft Office PowerPoint</Application>
  <PresentationFormat>On-screen Show (4:3)</PresentationFormat>
  <Paragraphs>232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Partnership for  Education and research about  Responsible  Living</vt:lpstr>
      <vt:lpstr>Slide 2</vt:lpstr>
      <vt:lpstr>Slide 3</vt:lpstr>
      <vt:lpstr>Slide 4</vt:lpstr>
      <vt:lpstr>Slide 5</vt:lpstr>
      <vt:lpstr>Slide 6</vt:lpstr>
      <vt:lpstr>What can we build on?</vt:lpstr>
      <vt:lpstr>Slide 8</vt:lpstr>
      <vt:lpstr>Consumption motivation</vt:lpstr>
      <vt:lpstr>Slide 10</vt:lpstr>
      <vt:lpstr>Slide 11</vt:lpstr>
      <vt:lpstr>Education for Sustainable Development (ESD)</vt:lpstr>
      <vt:lpstr>Core life skills</vt:lpstr>
      <vt:lpstr>ESC educational themes</vt:lpstr>
      <vt:lpstr>PERL examples</vt:lpstr>
      <vt:lpstr>PERL values</vt:lpstr>
      <vt:lpstr>PERL values</vt:lpstr>
      <vt:lpstr>PERL values</vt:lpstr>
      <vt:lpstr>Slide 19</vt:lpstr>
      <vt:lpstr>LOLA</vt:lpstr>
      <vt:lpstr>LOLA</vt:lpstr>
      <vt:lpstr>LOLA</vt:lpstr>
      <vt:lpstr>Slide 23</vt:lpstr>
      <vt:lpstr>Partnership for  Education and research about  Responsible  Living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Torkar</dc:creator>
  <cp:lastModifiedBy>Bruker</cp:lastModifiedBy>
  <cp:revision>414</cp:revision>
  <dcterms:created xsi:type="dcterms:W3CDTF">2010-01-20T10:27:14Z</dcterms:created>
  <dcterms:modified xsi:type="dcterms:W3CDTF">2010-12-17T07:17:10Z</dcterms:modified>
</cp:coreProperties>
</file>